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94"/>
  </p:notesMasterIdLst>
  <p:handoutMasterIdLst>
    <p:handoutMasterId r:id="rId95"/>
  </p:handoutMasterIdLst>
  <p:sldIdLst>
    <p:sldId id="257" r:id="rId2"/>
    <p:sldId id="604" r:id="rId3"/>
    <p:sldId id="387" r:id="rId4"/>
    <p:sldId id="500" r:id="rId5"/>
    <p:sldId id="501" r:id="rId6"/>
    <p:sldId id="502" r:id="rId7"/>
    <p:sldId id="504" r:id="rId8"/>
    <p:sldId id="505" r:id="rId9"/>
    <p:sldId id="507" r:id="rId10"/>
    <p:sldId id="508" r:id="rId11"/>
    <p:sldId id="509" r:id="rId12"/>
    <p:sldId id="510" r:id="rId13"/>
    <p:sldId id="606" r:id="rId14"/>
    <p:sldId id="511" r:id="rId15"/>
    <p:sldId id="513" r:id="rId16"/>
    <p:sldId id="514" r:id="rId17"/>
    <p:sldId id="607" r:id="rId18"/>
    <p:sldId id="608" r:id="rId19"/>
    <p:sldId id="609" r:id="rId20"/>
    <p:sldId id="610" r:id="rId21"/>
    <p:sldId id="611" r:id="rId22"/>
    <p:sldId id="517" r:id="rId23"/>
    <p:sldId id="616" r:id="rId24"/>
    <p:sldId id="700" r:id="rId25"/>
    <p:sldId id="520" r:id="rId26"/>
    <p:sldId id="669" r:id="rId27"/>
    <p:sldId id="670" r:id="rId28"/>
    <p:sldId id="671" r:id="rId29"/>
    <p:sldId id="672" r:id="rId30"/>
    <p:sldId id="683" r:id="rId31"/>
    <p:sldId id="684" r:id="rId32"/>
    <p:sldId id="612" r:id="rId33"/>
    <p:sldId id="617" r:id="rId34"/>
    <p:sldId id="618" r:id="rId35"/>
    <p:sldId id="619" r:id="rId36"/>
    <p:sldId id="621" r:id="rId37"/>
    <p:sldId id="625" r:id="rId38"/>
    <p:sldId id="626" r:id="rId39"/>
    <p:sldId id="622" r:id="rId40"/>
    <p:sldId id="623" r:id="rId41"/>
    <p:sldId id="627" r:id="rId42"/>
    <p:sldId id="628" r:id="rId43"/>
    <p:sldId id="695" r:id="rId44"/>
    <p:sldId id="631" r:id="rId45"/>
    <p:sldId id="632" r:id="rId46"/>
    <p:sldId id="698" r:id="rId47"/>
    <p:sldId id="697" r:id="rId48"/>
    <p:sldId id="699" r:id="rId49"/>
    <p:sldId id="690" r:id="rId50"/>
    <p:sldId id="692" r:id="rId51"/>
    <p:sldId id="693" r:id="rId52"/>
    <p:sldId id="635" r:id="rId53"/>
    <p:sldId id="636" r:id="rId54"/>
    <p:sldId id="710" r:id="rId55"/>
    <p:sldId id="709" r:id="rId56"/>
    <p:sldId id="711" r:id="rId57"/>
    <p:sldId id="694" r:id="rId58"/>
    <p:sldId id="642" r:id="rId59"/>
    <p:sldId id="676" r:id="rId60"/>
    <p:sldId id="677" r:id="rId61"/>
    <p:sldId id="678" r:id="rId62"/>
    <p:sldId id="679" r:id="rId63"/>
    <p:sldId id="680" r:id="rId64"/>
    <p:sldId id="638" r:id="rId65"/>
    <p:sldId id="639" r:id="rId66"/>
    <p:sldId id="661" r:id="rId67"/>
    <p:sldId id="645" r:id="rId68"/>
    <p:sldId id="640" r:id="rId69"/>
    <p:sldId id="541" r:id="rId70"/>
    <p:sldId id="534" r:id="rId71"/>
    <p:sldId id="535" r:id="rId72"/>
    <p:sldId id="522" r:id="rId73"/>
    <p:sldId id="524" r:id="rId74"/>
    <p:sldId id="525" r:id="rId75"/>
    <p:sldId id="527" r:id="rId76"/>
    <p:sldId id="712" r:id="rId77"/>
    <p:sldId id="646" r:id="rId78"/>
    <p:sldId id="647" r:id="rId79"/>
    <p:sldId id="648" r:id="rId80"/>
    <p:sldId id="649" r:id="rId81"/>
    <p:sldId id="650" r:id="rId82"/>
    <p:sldId id="662" r:id="rId83"/>
    <p:sldId id="664" r:id="rId84"/>
    <p:sldId id="665" r:id="rId85"/>
    <p:sldId id="554" r:id="rId86"/>
    <p:sldId id="555" r:id="rId87"/>
    <p:sldId id="556" r:id="rId88"/>
    <p:sldId id="701" r:id="rId89"/>
    <p:sldId id="702" r:id="rId90"/>
    <p:sldId id="707" r:id="rId91"/>
    <p:sldId id="704" r:id="rId92"/>
    <p:sldId id="705" r:id="rId93"/>
  </p:sldIdLst>
  <p:sldSz cx="10287000" cy="6858000" type="35mm"/>
  <p:notesSz cx="6858000" cy="9144000"/>
  <p:custDataLst>
    <p:tags r:id="rId96"/>
  </p:custDataLst>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2800" kern="1200">
        <a:solidFill>
          <a:schemeClr val="tx1"/>
        </a:solidFill>
        <a:latin typeface="Arial" pitchFamily="34" charset="0"/>
        <a:ea typeface="+mn-ea"/>
        <a:cs typeface="Angsana New" pitchFamily="18" charset="-34"/>
      </a:defRPr>
    </a:lvl1pPr>
    <a:lvl2pPr marL="457200" algn="l" rtl="0" fontAlgn="base">
      <a:spcBef>
        <a:spcPct val="0"/>
      </a:spcBef>
      <a:spcAft>
        <a:spcPct val="0"/>
      </a:spcAft>
      <a:defRPr sz="2800" kern="1200">
        <a:solidFill>
          <a:schemeClr val="tx1"/>
        </a:solidFill>
        <a:latin typeface="Arial" pitchFamily="34" charset="0"/>
        <a:ea typeface="+mn-ea"/>
        <a:cs typeface="Angsana New" pitchFamily="18" charset="-34"/>
      </a:defRPr>
    </a:lvl2pPr>
    <a:lvl3pPr marL="914400" algn="l" rtl="0" fontAlgn="base">
      <a:spcBef>
        <a:spcPct val="0"/>
      </a:spcBef>
      <a:spcAft>
        <a:spcPct val="0"/>
      </a:spcAft>
      <a:defRPr sz="2800" kern="1200">
        <a:solidFill>
          <a:schemeClr val="tx1"/>
        </a:solidFill>
        <a:latin typeface="Arial" pitchFamily="34" charset="0"/>
        <a:ea typeface="+mn-ea"/>
        <a:cs typeface="Angsana New" pitchFamily="18" charset="-34"/>
      </a:defRPr>
    </a:lvl3pPr>
    <a:lvl4pPr marL="1371600" algn="l" rtl="0" fontAlgn="base">
      <a:spcBef>
        <a:spcPct val="0"/>
      </a:spcBef>
      <a:spcAft>
        <a:spcPct val="0"/>
      </a:spcAft>
      <a:defRPr sz="2800" kern="1200">
        <a:solidFill>
          <a:schemeClr val="tx1"/>
        </a:solidFill>
        <a:latin typeface="Arial" pitchFamily="34" charset="0"/>
        <a:ea typeface="+mn-ea"/>
        <a:cs typeface="Angsana New" pitchFamily="18" charset="-34"/>
      </a:defRPr>
    </a:lvl4pPr>
    <a:lvl5pPr marL="1828800" algn="l" rtl="0" fontAlgn="base">
      <a:spcBef>
        <a:spcPct val="0"/>
      </a:spcBef>
      <a:spcAft>
        <a:spcPct val="0"/>
      </a:spcAft>
      <a:defRPr sz="2800" kern="1200">
        <a:solidFill>
          <a:schemeClr val="tx1"/>
        </a:solidFill>
        <a:latin typeface="Arial" pitchFamily="34" charset="0"/>
        <a:ea typeface="+mn-ea"/>
        <a:cs typeface="Angsana New" pitchFamily="18" charset="-34"/>
      </a:defRPr>
    </a:lvl5pPr>
    <a:lvl6pPr marL="2286000" algn="l" defTabSz="914400" rtl="0" eaLnBrk="1" latinLnBrk="0" hangingPunct="1">
      <a:defRPr sz="2800" kern="1200">
        <a:solidFill>
          <a:schemeClr val="tx1"/>
        </a:solidFill>
        <a:latin typeface="Arial" pitchFamily="34" charset="0"/>
        <a:ea typeface="+mn-ea"/>
        <a:cs typeface="Angsana New" pitchFamily="18" charset="-34"/>
      </a:defRPr>
    </a:lvl6pPr>
    <a:lvl7pPr marL="2743200" algn="l" defTabSz="914400" rtl="0" eaLnBrk="1" latinLnBrk="0" hangingPunct="1">
      <a:defRPr sz="2800" kern="1200">
        <a:solidFill>
          <a:schemeClr val="tx1"/>
        </a:solidFill>
        <a:latin typeface="Arial" pitchFamily="34" charset="0"/>
        <a:ea typeface="+mn-ea"/>
        <a:cs typeface="Angsana New" pitchFamily="18" charset="-34"/>
      </a:defRPr>
    </a:lvl7pPr>
    <a:lvl8pPr marL="3200400" algn="l" defTabSz="914400" rtl="0" eaLnBrk="1" latinLnBrk="0" hangingPunct="1">
      <a:defRPr sz="2800" kern="1200">
        <a:solidFill>
          <a:schemeClr val="tx1"/>
        </a:solidFill>
        <a:latin typeface="Arial" pitchFamily="34" charset="0"/>
        <a:ea typeface="+mn-ea"/>
        <a:cs typeface="Angsana New" pitchFamily="18" charset="-34"/>
      </a:defRPr>
    </a:lvl8pPr>
    <a:lvl9pPr marL="3657600" algn="l" defTabSz="914400" rtl="0" eaLnBrk="1" latinLnBrk="0" hangingPunct="1">
      <a:defRPr sz="2800" kern="1200">
        <a:solidFill>
          <a:schemeClr val="tx1"/>
        </a:solidFill>
        <a:latin typeface="Arial" pitchFamily="34" charset="0"/>
        <a:ea typeface="+mn-ea"/>
        <a:cs typeface="Angsana New" pitchFamily="18" charset="-34"/>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E79"/>
    <a:srgbClr val="FEC524"/>
    <a:srgbClr val="032389"/>
    <a:srgbClr val="063FF6"/>
    <a:srgbClr val="011965"/>
    <a:srgbClr val="032695"/>
    <a:srgbClr val="9999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24" autoAdjust="0"/>
  </p:normalViewPr>
  <p:slideViewPr>
    <p:cSldViewPr>
      <p:cViewPr varScale="1">
        <p:scale>
          <a:sx n="59" d="100"/>
          <a:sy n="59" d="100"/>
        </p:scale>
        <p:origin x="1288" y="52"/>
      </p:cViewPr>
      <p:guideLst>
        <p:guide orient="horz" pos="2160"/>
        <p:guide pos="32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22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ustomXml" Target="../customXml/item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heme" Target="theme/theme1.xml"/><Relationship Id="rId10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052763" y="8710613"/>
            <a:ext cx="750887" cy="254000"/>
          </a:xfrm>
          <a:prstGeom prst="rect">
            <a:avLst/>
          </a:prstGeom>
          <a:noFill/>
          <a:ln w="12700">
            <a:noFill/>
            <a:miter lim="800000"/>
            <a:headEnd/>
            <a:tailEnd/>
          </a:ln>
          <a:effectLst/>
        </p:spPr>
        <p:txBody>
          <a:bodyPr wrap="none" lIns="84138" tIns="44450" rIns="84138" bIns="44450">
            <a:spAutoFit/>
          </a:bodyPr>
          <a:lstStyle/>
          <a:p>
            <a:pPr algn="ctr" defTabSz="849313" eaLnBrk="0" hangingPunct="0">
              <a:lnSpc>
                <a:spcPct val="90000"/>
              </a:lnSpc>
              <a:defRPr/>
            </a:pPr>
            <a:r>
              <a:rPr lang="en-US" sz="1200"/>
              <a:t>Page </a:t>
            </a:r>
            <a:fld id="{41A0F292-590D-4B94-8EBC-5BE955F86CAA}" type="slidenum">
              <a:rPr lang="en-US" sz="1200"/>
              <a:pPr algn="ctr" defTabSz="849313" eaLnBrk="0" hangingPunct="0">
                <a:lnSpc>
                  <a:spcPct val="90000"/>
                </a:lnSpc>
                <a:defRPr/>
              </a:pPr>
              <a:t>‹#›</a:t>
            </a:fld>
            <a:endParaRPr lang="en-US" sz="120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3052763" y="8710613"/>
            <a:ext cx="750887" cy="254000"/>
          </a:xfrm>
          <a:prstGeom prst="rect">
            <a:avLst/>
          </a:prstGeom>
          <a:noFill/>
          <a:ln w="12700">
            <a:noFill/>
            <a:miter lim="800000"/>
            <a:headEnd/>
            <a:tailEnd/>
          </a:ln>
          <a:effectLst/>
        </p:spPr>
        <p:txBody>
          <a:bodyPr wrap="none" lIns="84138" tIns="44450" rIns="84138" bIns="44450">
            <a:spAutoFit/>
          </a:bodyPr>
          <a:lstStyle/>
          <a:p>
            <a:pPr algn="ctr" defTabSz="849313" eaLnBrk="0" hangingPunct="0">
              <a:lnSpc>
                <a:spcPct val="90000"/>
              </a:lnSpc>
              <a:defRPr/>
            </a:pPr>
            <a:r>
              <a:rPr lang="en-US" sz="1200">
                <a:cs typeface="Arial" pitchFamily="34" charset="0"/>
              </a:rPr>
              <a:t>Page </a:t>
            </a:r>
            <a:fld id="{49A15D08-EACB-4199-B1C6-F303E49037BA}" type="slidenum">
              <a:rPr lang="en-US" sz="1200">
                <a:cs typeface="Arial" pitchFamily="34" charset="0"/>
              </a:rPr>
              <a:pPr algn="ctr" defTabSz="849313" eaLnBrk="0" hangingPunct="0">
                <a:lnSpc>
                  <a:spcPct val="90000"/>
                </a:lnSpc>
                <a:defRPr/>
              </a:pPr>
              <a:t>‹#›</a:t>
            </a:fld>
            <a:endParaRPr lang="en-US" sz="1200">
              <a:cs typeface="Arial" pitchFamily="34" charset="0"/>
            </a:endParaRPr>
          </a:p>
        </p:txBody>
      </p:sp>
      <p:sp>
        <p:nvSpPr>
          <p:cNvPr id="53251" name="Rectangle 3"/>
          <p:cNvSpPr>
            <a:spLocks noGrp="1" noRot="1" noChangeAspect="1" noChangeArrowheads="1" noTextEdit="1"/>
          </p:cNvSpPr>
          <p:nvPr>
            <p:ph type="sldImg" idx="2"/>
          </p:nvPr>
        </p:nvSpPr>
        <p:spPr bwMode="auto">
          <a:xfrm>
            <a:off x="863600" y="692150"/>
            <a:ext cx="5130800" cy="3416300"/>
          </a:xfrm>
          <a:prstGeom prst="rect">
            <a:avLst/>
          </a:prstGeom>
          <a:noFill/>
          <a:ln w="12700">
            <a:solidFill>
              <a:schemeClr val="tx1"/>
            </a:solidFill>
            <a:miter lim="800000"/>
            <a:headEnd/>
            <a:tailEnd/>
          </a:ln>
        </p:spPr>
      </p:sp>
      <p:sp>
        <p:nvSpPr>
          <p:cNvPr id="2052" name="Rectangle 4"/>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88900" tIns="44450" rIns="88900" bIns="4445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defTabSz="895350" rtl="0" eaLnBrk="0" fontAlgn="base" hangingPunct="0">
      <a:lnSpc>
        <a:spcPct val="90000"/>
      </a:lnSpc>
      <a:spcBef>
        <a:spcPct val="40000"/>
      </a:spcBef>
      <a:spcAft>
        <a:spcPct val="0"/>
      </a:spcAft>
      <a:defRPr sz="1200" kern="1200">
        <a:solidFill>
          <a:schemeClr val="tx1"/>
        </a:solidFill>
        <a:latin typeface="Arial" pitchFamily="34" charset="0"/>
        <a:ea typeface="+mn-ea"/>
        <a:cs typeface="Arial" pitchFamily="34" charset="0"/>
      </a:defRPr>
    </a:lvl1pPr>
    <a:lvl2pPr marL="446088" algn="l" defTabSz="895350" rtl="0" eaLnBrk="0" fontAlgn="base" hangingPunct="0">
      <a:lnSpc>
        <a:spcPct val="90000"/>
      </a:lnSpc>
      <a:spcBef>
        <a:spcPct val="40000"/>
      </a:spcBef>
      <a:spcAft>
        <a:spcPct val="0"/>
      </a:spcAft>
      <a:defRPr sz="1200" kern="1200">
        <a:solidFill>
          <a:schemeClr val="tx1"/>
        </a:solidFill>
        <a:latin typeface="Arial" pitchFamily="34" charset="0"/>
        <a:ea typeface="+mn-ea"/>
        <a:cs typeface="Arial" pitchFamily="34" charset="0"/>
      </a:defRPr>
    </a:lvl2pPr>
    <a:lvl3pPr marL="895350" algn="l" defTabSz="895350" rtl="0" eaLnBrk="0" fontAlgn="base" hangingPunct="0">
      <a:lnSpc>
        <a:spcPct val="90000"/>
      </a:lnSpc>
      <a:spcBef>
        <a:spcPct val="40000"/>
      </a:spcBef>
      <a:spcAft>
        <a:spcPct val="0"/>
      </a:spcAft>
      <a:defRPr sz="1200" kern="1200">
        <a:solidFill>
          <a:schemeClr val="tx1"/>
        </a:solidFill>
        <a:latin typeface="Arial" pitchFamily="34" charset="0"/>
        <a:ea typeface="+mn-ea"/>
        <a:cs typeface="Arial" pitchFamily="34" charset="0"/>
      </a:defRPr>
    </a:lvl3pPr>
    <a:lvl4pPr marL="1341438" algn="l" defTabSz="895350" rtl="0" eaLnBrk="0" fontAlgn="base" hangingPunct="0">
      <a:lnSpc>
        <a:spcPct val="90000"/>
      </a:lnSpc>
      <a:spcBef>
        <a:spcPct val="40000"/>
      </a:spcBef>
      <a:spcAft>
        <a:spcPct val="0"/>
      </a:spcAft>
      <a:defRPr sz="1200" kern="1200">
        <a:solidFill>
          <a:schemeClr val="tx1"/>
        </a:solidFill>
        <a:latin typeface="Arial" pitchFamily="34" charset="0"/>
        <a:ea typeface="+mn-ea"/>
        <a:cs typeface="Arial" pitchFamily="34" charset="0"/>
      </a:defRPr>
    </a:lvl4pPr>
    <a:lvl5pPr marL="1787525" algn="l" defTabSz="895350" rtl="0" eaLnBrk="0" fontAlgn="base" hangingPunct="0">
      <a:lnSpc>
        <a:spcPct val="90000"/>
      </a:lnSpc>
      <a:spcBef>
        <a:spcPct val="4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25"/>
            <a:ext cx="8743950" cy="1470025"/>
          </a:xfrm>
        </p:spPr>
        <p:txBody>
          <a:bodyPr/>
          <a:lstStyle/>
          <a:p>
            <a:r>
              <a:rPr lang="en-US"/>
              <a:t>Click to edit Master title style</a:t>
            </a:r>
            <a:endParaRPr lang="th-TH"/>
          </a:p>
        </p:txBody>
      </p:sp>
      <p:sp>
        <p:nvSpPr>
          <p:cNvPr id="3" name="Subtitle 2"/>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th-TH"/>
          </a:p>
        </p:txBody>
      </p:sp>
      <p:sp>
        <p:nvSpPr>
          <p:cNvPr id="4" name="Rectangle 4"/>
          <p:cNvSpPr>
            <a:spLocks noGrp="1" noChangeArrowheads="1"/>
          </p:cNvSpPr>
          <p:nvPr>
            <p:ph type="dt" sz="half" idx="10"/>
          </p:nvPr>
        </p:nvSpPr>
        <p:spPr>
          <a:ln/>
        </p:spPr>
        <p:txBody>
          <a:bodyPr/>
          <a:lstStyle>
            <a:lvl1pPr>
              <a:defRPr/>
            </a:lvl1pPr>
          </a:lstStyle>
          <a:p>
            <a:pPr>
              <a:defRPr/>
            </a:pPr>
            <a:endParaRPr lang="th-TH"/>
          </a:p>
        </p:txBody>
      </p:sp>
      <p:sp>
        <p:nvSpPr>
          <p:cNvPr id="5"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6" name="Rectangle 6"/>
          <p:cNvSpPr>
            <a:spLocks noGrp="1" noChangeArrowheads="1"/>
          </p:cNvSpPr>
          <p:nvPr>
            <p:ph type="sldNum" sz="quarter" idx="12"/>
          </p:nvPr>
        </p:nvSpPr>
        <p:spPr>
          <a:ln/>
        </p:spPr>
        <p:txBody>
          <a:bodyPr/>
          <a:lstStyle>
            <a:lvl1pPr>
              <a:defRPr/>
            </a:lvl1pPr>
          </a:lstStyle>
          <a:p>
            <a:pPr>
              <a:defRPr/>
            </a:pPr>
            <a:fld id="{A3F5909A-3DDF-4338-814D-9855B3C9C4E0}" type="slidenum">
              <a:rPr lang="en-US"/>
              <a:pPr>
                <a:defRPr/>
              </a:pPr>
              <a:t>‹#›</a:t>
            </a:fld>
            <a:endParaRPr lang="th-T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Rectangle 4"/>
          <p:cNvSpPr>
            <a:spLocks noGrp="1" noChangeArrowheads="1"/>
          </p:cNvSpPr>
          <p:nvPr>
            <p:ph type="dt" sz="half" idx="10"/>
          </p:nvPr>
        </p:nvSpPr>
        <p:spPr>
          <a:ln/>
        </p:spPr>
        <p:txBody>
          <a:bodyPr/>
          <a:lstStyle>
            <a:lvl1pPr>
              <a:defRPr/>
            </a:lvl1pPr>
          </a:lstStyle>
          <a:p>
            <a:pPr>
              <a:defRPr/>
            </a:pPr>
            <a:endParaRPr lang="th-TH"/>
          </a:p>
        </p:txBody>
      </p:sp>
      <p:sp>
        <p:nvSpPr>
          <p:cNvPr id="5"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6" name="Rectangle 6"/>
          <p:cNvSpPr>
            <a:spLocks noGrp="1" noChangeArrowheads="1"/>
          </p:cNvSpPr>
          <p:nvPr>
            <p:ph type="sldNum" sz="quarter" idx="12"/>
          </p:nvPr>
        </p:nvSpPr>
        <p:spPr>
          <a:ln/>
        </p:spPr>
        <p:txBody>
          <a:bodyPr/>
          <a:lstStyle>
            <a:lvl1pPr>
              <a:defRPr/>
            </a:lvl1pPr>
          </a:lstStyle>
          <a:p>
            <a:pPr>
              <a:defRPr/>
            </a:pPr>
            <a:fld id="{58EFE459-305D-411E-8A0C-FAC5E8009B1B}" type="slidenum">
              <a:rPr lang="en-US"/>
              <a:pPr>
                <a:defRPr/>
              </a:pPr>
              <a:t>‹#›</a:t>
            </a:fld>
            <a:endParaRPr lang="th-T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58075" y="274638"/>
            <a:ext cx="2314575" cy="5851525"/>
          </a:xfrm>
        </p:spPr>
        <p:txBody>
          <a:bodyPr vert="eaVert"/>
          <a:lstStyle/>
          <a:p>
            <a:r>
              <a:rPr lang="en-US"/>
              <a:t>Click to edit Master title style</a:t>
            </a:r>
            <a:endParaRPr lang="th-TH"/>
          </a:p>
        </p:txBody>
      </p:sp>
      <p:sp>
        <p:nvSpPr>
          <p:cNvPr id="3" name="Vertical Text Placeholder 2"/>
          <p:cNvSpPr>
            <a:spLocks noGrp="1"/>
          </p:cNvSpPr>
          <p:nvPr>
            <p:ph type="body" orient="vert" idx="1"/>
          </p:nvPr>
        </p:nvSpPr>
        <p:spPr>
          <a:xfrm>
            <a:off x="514350" y="274638"/>
            <a:ext cx="679132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Rectangle 4"/>
          <p:cNvSpPr>
            <a:spLocks noGrp="1" noChangeArrowheads="1"/>
          </p:cNvSpPr>
          <p:nvPr>
            <p:ph type="dt" sz="half" idx="10"/>
          </p:nvPr>
        </p:nvSpPr>
        <p:spPr>
          <a:ln/>
        </p:spPr>
        <p:txBody>
          <a:bodyPr/>
          <a:lstStyle>
            <a:lvl1pPr>
              <a:defRPr/>
            </a:lvl1pPr>
          </a:lstStyle>
          <a:p>
            <a:pPr>
              <a:defRPr/>
            </a:pPr>
            <a:endParaRPr lang="th-TH"/>
          </a:p>
        </p:txBody>
      </p:sp>
      <p:sp>
        <p:nvSpPr>
          <p:cNvPr id="5"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6" name="Rectangle 6"/>
          <p:cNvSpPr>
            <a:spLocks noGrp="1" noChangeArrowheads="1"/>
          </p:cNvSpPr>
          <p:nvPr>
            <p:ph type="sldNum" sz="quarter" idx="12"/>
          </p:nvPr>
        </p:nvSpPr>
        <p:spPr>
          <a:ln/>
        </p:spPr>
        <p:txBody>
          <a:bodyPr/>
          <a:lstStyle>
            <a:lvl1pPr>
              <a:defRPr/>
            </a:lvl1pPr>
          </a:lstStyle>
          <a:p>
            <a:pPr>
              <a:defRPr/>
            </a:pPr>
            <a:fld id="{63D0B8DF-3D33-43F1-8165-82BBDDC34FA4}" type="slidenum">
              <a:rPr lang="en-US"/>
              <a:pPr>
                <a:defRPr/>
              </a:pPr>
              <a:t>‹#›</a:t>
            </a:fld>
            <a:endParaRPr lang="th-T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Rectangle 4"/>
          <p:cNvSpPr>
            <a:spLocks noGrp="1" noChangeArrowheads="1"/>
          </p:cNvSpPr>
          <p:nvPr>
            <p:ph type="dt" sz="half" idx="10"/>
          </p:nvPr>
        </p:nvSpPr>
        <p:spPr>
          <a:ln/>
        </p:spPr>
        <p:txBody>
          <a:bodyPr/>
          <a:lstStyle>
            <a:lvl1pPr>
              <a:defRPr/>
            </a:lvl1pPr>
          </a:lstStyle>
          <a:p>
            <a:pPr>
              <a:defRPr/>
            </a:pPr>
            <a:endParaRPr lang="th-TH"/>
          </a:p>
        </p:txBody>
      </p:sp>
      <p:sp>
        <p:nvSpPr>
          <p:cNvPr id="5"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6" name="Rectangle 6"/>
          <p:cNvSpPr>
            <a:spLocks noGrp="1" noChangeArrowheads="1"/>
          </p:cNvSpPr>
          <p:nvPr>
            <p:ph type="sldNum" sz="quarter" idx="12"/>
          </p:nvPr>
        </p:nvSpPr>
        <p:spPr>
          <a:ln/>
        </p:spPr>
        <p:txBody>
          <a:bodyPr/>
          <a:lstStyle>
            <a:lvl1pPr>
              <a:defRPr/>
            </a:lvl1pPr>
          </a:lstStyle>
          <a:p>
            <a:pPr>
              <a:defRPr/>
            </a:pPr>
            <a:fld id="{FD7F5D48-CAB6-4231-AFBB-73821733D376}" type="slidenum">
              <a:rPr lang="en-US"/>
              <a:pPr>
                <a:defRPr/>
              </a:pPr>
              <a:t>‹#›</a:t>
            </a:fld>
            <a:endParaRPr lang="th-T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0" y="4406900"/>
            <a:ext cx="8743950" cy="1362075"/>
          </a:xfrm>
        </p:spPr>
        <p:txBody>
          <a:bodyPr anchor="t"/>
          <a:lstStyle>
            <a:lvl1pPr algn="l">
              <a:defRPr sz="4000" b="1" cap="all"/>
            </a:lvl1pPr>
          </a:lstStyle>
          <a:p>
            <a:r>
              <a:rPr lang="en-US"/>
              <a:t>Click to edit Master title style</a:t>
            </a:r>
            <a:endParaRPr lang="th-TH"/>
          </a:p>
        </p:txBody>
      </p:sp>
      <p:sp>
        <p:nvSpPr>
          <p:cNvPr id="3" name="Text Placeholder 2"/>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th-TH"/>
          </a:p>
        </p:txBody>
      </p:sp>
      <p:sp>
        <p:nvSpPr>
          <p:cNvPr id="5"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6" name="Rectangle 6"/>
          <p:cNvSpPr>
            <a:spLocks noGrp="1" noChangeArrowheads="1"/>
          </p:cNvSpPr>
          <p:nvPr>
            <p:ph type="sldNum" sz="quarter" idx="12"/>
          </p:nvPr>
        </p:nvSpPr>
        <p:spPr>
          <a:ln/>
        </p:spPr>
        <p:txBody>
          <a:bodyPr/>
          <a:lstStyle>
            <a:lvl1pPr>
              <a:defRPr/>
            </a:lvl1pPr>
          </a:lstStyle>
          <a:p>
            <a:pPr>
              <a:defRPr/>
            </a:pPr>
            <a:fld id="{D82754B8-990D-497D-9747-E9ECE49B18E3}" type="slidenum">
              <a:rPr lang="en-US"/>
              <a:pPr>
                <a:defRPr/>
              </a:pPr>
              <a:t>‹#›</a:t>
            </a:fld>
            <a:endParaRPr lang="th-T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sz="half" idx="1"/>
          </p:nvPr>
        </p:nvSpPr>
        <p:spPr>
          <a:xfrm>
            <a:off x="514350" y="1600200"/>
            <a:ext cx="4552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p:cNvSpPr>
            <a:spLocks noGrp="1"/>
          </p:cNvSpPr>
          <p:nvPr>
            <p:ph sz="half" idx="2"/>
          </p:nvPr>
        </p:nvSpPr>
        <p:spPr>
          <a:xfrm>
            <a:off x="5219700" y="1600200"/>
            <a:ext cx="4552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Rectangle 4"/>
          <p:cNvSpPr>
            <a:spLocks noGrp="1" noChangeArrowheads="1"/>
          </p:cNvSpPr>
          <p:nvPr>
            <p:ph type="dt" sz="half" idx="10"/>
          </p:nvPr>
        </p:nvSpPr>
        <p:spPr>
          <a:ln/>
        </p:spPr>
        <p:txBody>
          <a:bodyPr/>
          <a:lstStyle>
            <a:lvl1pPr>
              <a:defRPr/>
            </a:lvl1pPr>
          </a:lstStyle>
          <a:p>
            <a:pPr>
              <a:defRPr/>
            </a:pPr>
            <a:endParaRPr lang="th-TH"/>
          </a:p>
        </p:txBody>
      </p:sp>
      <p:sp>
        <p:nvSpPr>
          <p:cNvPr id="6"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7" name="Rectangle 6"/>
          <p:cNvSpPr>
            <a:spLocks noGrp="1" noChangeArrowheads="1"/>
          </p:cNvSpPr>
          <p:nvPr>
            <p:ph type="sldNum" sz="quarter" idx="12"/>
          </p:nvPr>
        </p:nvSpPr>
        <p:spPr>
          <a:ln/>
        </p:spPr>
        <p:txBody>
          <a:bodyPr/>
          <a:lstStyle>
            <a:lvl1pPr>
              <a:defRPr/>
            </a:lvl1pPr>
          </a:lstStyle>
          <a:p>
            <a:pPr>
              <a:defRPr/>
            </a:pPr>
            <a:fld id="{729BB34A-F41A-431F-BC05-EC180C71CEDE}" type="slidenum">
              <a:rPr lang="en-US"/>
              <a:pPr>
                <a:defRPr/>
              </a:pPr>
              <a:t>‹#›</a:t>
            </a:fld>
            <a:endParaRPr lang="th-T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h-TH"/>
          </a:p>
        </p:txBody>
      </p:sp>
      <p:sp>
        <p:nvSpPr>
          <p:cNvPr id="3" name="Text Placeholder 2"/>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Rectangle 4"/>
          <p:cNvSpPr>
            <a:spLocks noGrp="1" noChangeArrowheads="1"/>
          </p:cNvSpPr>
          <p:nvPr>
            <p:ph type="dt" sz="half" idx="10"/>
          </p:nvPr>
        </p:nvSpPr>
        <p:spPr>
          <a:ln/>
        </p:spPr>
        <p:txBody>
          <a:bodyPr/>
          <a:lstStyle>
            <a:lvl1pPr>
              <a:defRPr/>
            </a:lvl1pPr>
          </a:lstStyle>
          <a:p>
            <a:pPr>
              <a:defRPr/>
            </a:pPr>
            <a:endParaRPr lang="th-TH"/>
          </a:p>
        </p:txBody>
      </p:sp>
      <p:sp>
        <p:nvSpPr>
          <p:cNvPr id="8"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9" name="Rectangle 6"/>
          <p:cNvSpPr>
            <a:spLocks noGrp="1" noChangeArrowheads="1"/>
          </p:cNvSpPr>
          <p:nvPr>
            <p:ph type="sldNum" sz="quarter" idx="12"/>
          </p:nvPr>
        </p:nvSpPr>
        <p:spPr>
          <a:ln/>
        </p:spPr>
        <p:txBody>
          <a:bodyPr/>
          <a:lstStyle>
            <a:lvl1pPr>
              <a:defRPr/>
            </a:lvl1pPr>
          </a:lstStyle>
          <a:p>
            <a:pPr>
              <a:defRPr/>
            </a:pPr>
            <a:fld id="{A9475F3A-650F-4F64-9E8A-44FC37DF66A0}" type="slidenum">
              <a:rPr lang="en-US"/>
              <a:pPr>
                <a:defRPr/>
              </a:pPr>
              <a:t>‹#›</a:t>
            </a:fld>
            <a:endParaRPr lang="th-T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Rectangle 4"/>
          <p:cNvSpPr>
            <a:spLocks noGrp="1" noChangeArrowheads="1"/>
          </p:cNvSpPr>
          <p:nvPr>
            <p:ph type="dt" sz="half" idx="10"/>
          </p:nvPr>
        </p:nvSpPr>
        <p:spPr>
          <a:ln/>
        </p:spPr>
        <p:txBody>
          <a:bodyPr/>
          <a:lstStyle>
            <a:lvl1pPr>
              <a:defRPr/>
            </a:lvl1pPr>
          </a:lstStyle>
          <a:p>
            <a:pPr>
              <a:defRPr/>
            </a:pPr>
            <a:endParaRPr lang="th-TH"/>
          </a:p>
        </p:txBody>
      </p:sp>
      <p:sp>
        <p:nvSpPr>
          <p:cNvPr id="4"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5" name="Rectangle 6"/>
          <p:cNvSpPr>
            <a:spLocks noGrp="1" noChangeArrowheads="1"/>
          </p:cNvSpPr>
          <p:nvPr>
            <p:ph type="sldNum" sz="quarter" idx="12"/>
          </p:nvPr>
        </p:nvSpPr>
        <p:spPr>
          <a:ln/>
        </p:spPr>
        <p:txBody>
          <a:bodyPr/>
          <a:lstStyle>
            <a:lvl1pPr>
              <a:defRPr/>
            </a:lvl1pPr>
          </a:lstStyle>
          <a:p>
            <a:pPr>
              <a:defRPr/>
            </a:pPr>
            <a:fld id="{8F2289E4-068D-4DC1-90C7-ADA9A46D60A3}" type="slidenum">
              <a:rPr lang="en-US"/>
              <a:pPr>
                <a:defRPr/>
              </a:pPr>
              <a:t>‹#›</a:t>
            </a:fld>
            <a:endParaRPr lang="th-T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th-TH"/>
          </a:p>
        </p:txBody>
      </p:sp>
      <p:sp>
        <p:nvSpPr>
          <p:cNvPr id="3"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4" name="Rectangle 6"/>
          <p:cNvSpPr>
            <a:spLocks noGrp="1" noChangeArrowheads="1"/>
          </p:cNvSpPr>
          <p:nvPr>
            <p:ph type="sldNum" sz="quarter" idx="12"/>
          </p:nvPr>
        </p:nvSpPr>
        <p:spPr>
          <a:ln/>
        </p:spPr>
        <p:txBody>
          <a:bodyPr/>
          <a:lstStyle>
            <a:lvl1pPr>
              <a:defRPr/>
            </a:lvl1pPr>
          </a:lstStyle>
          <a:p>
            <a:pPr>
              <a:defRPr/>
            </a:pPr>
            <a:fld id="{5D8A53BA-80BF-44C5-9E16-16F5930156EF}" type="slidenum">
              <a:rPr lang="en-US"/>
              <a:pPr>
                <a:defRPr/>
              </a:pPr>
              <a:t>‹#›</a:t>
            </a:fld>
            <a:endParaRPr lang="th-T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3050"/>
            <a:ext cx="3384550" cy="1162050"/>
          </a:xfrm>
        </p:spPr>
        <p:txBody>
          <a:bodyPr anchor="b"/>
          <a:lstStyle>
            <a:lvl1pPr algn="l">
              <a:defRPr sz="2000" b="1"/>
            </a:lvl1pPr>
          </a:lstStyle>
          <a:p>
            <a:r>
              <a:rPr lang="en-US"/>
              <a:t>Click to edit Master title style</a:t>
            </a:r>
            <a:endParaRPr lang="th-TH"/>
          </a:p>
        </p:txBody>
      </p:sp>
      <p:sp>
        <p:nvSpPr>
          <p:cNvPr id="3" name="Content Placeholder 2"/>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th-TH"/>
          </a:p>
        </p:txBody>
      </p:sp>
      <p:sp>
        <p:nvSpPr>
          <p:cNvPr id="6"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7" name="Rectangle 6"/>
          <p:cNvSpPr>
            <a:spLocks noGrp="1" noChangeArrowheads="1"/>
          </p:cNvSpPr>
          <p:nvPr>
            <p:ph type="sldNum" sz="quarter" idx="12"/>
          </p:nvPr>
        </p:nvSpPr>
        <p:spPr>
          <a:ln/>
        </p:spPr>
        <p:txBody>
          <a:bodyPr/>
          <a:lstStyle>
            <a:lvl1pPr>
              <a:defRPr/>
            </a:lvl1pPr>
          </a:lstStyle>
          <a:p>
            <a:pPr>
              <a:defRPr/>
            </a:pPr>
            <a:fld id="{6B663C5A-4DC3-480D-8784-EC4FFDC015C4}" type="slidenum">
              <a:rPr lang="en-US"/>
              <a:pPr>
                <a:defRPr/>
              </a:pPr>
              <a:t>‹#›</a:t>
            </a:fld>
            <a:endParaRPr lang="th-T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125" y="4800600"/>
            <a:ext cx="6172200" cy="566738"/>
          </a:xfrm>
        </p:spPr>
        <p:txBody>
          <a:bodyPr anchor="b"/>
          <a:lstStyle>
            <a:lvl1pPr algn="l">
              <a:defRPr sz="2000" b="1"/>
            </a:lvl1pPr>
          </a:lstStyle>
          <a:p>
            <a:r>
              <a:rPr lang="en-US"/>
              <a:t>Click to edit Master title style</a:t>
            </a:r>
            <a:endParaRPr lang="th-TH"/>
          </a:p>
        </p:txBody>
      </p:sp>
      <p:sp>
        <p:nvSpPr>
          <p:cNvPr id="3" name="Picture Placeholder 2"/>
          <p:cNvSpPr>
            <a:spLocks noGrp="1"/>
          </p:cNvSpPr>
          <p:nvPr>
            <p:ph type="pic" idx="1"/>
          </p:nvPr>
        </p:nvSpPr>
        <p:spPr>
          <a:xfrm>
            <a:off x="2016125" y="612775"/>
            <a:ext cx="6172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h-TH" noProof="0"/>
          </a:p>
        </p:txBody>
      </p:sp>
      <p:sp>
        <p:nvSpPr>
          <p:cNvPr id="4" name="Text Placeholder 3"/>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th-TH"/>
          </a:p>
        </p:txBody>
      </p:sp>
      <p:sp>
        <p:nvSpPr>
          <p:cNvPr id="6" name="Rectangle 5"/>
          <p:cNvSpPr>
            <a:spLocks noGrp="1" noChangeArrowheads="1"/>
          </p:cNvSpPr>
          <p:nvPr>
            <p:ph type="ftr" sz="quarter" idx="11"/>
          </p:nvPr>
        </p:nvSpPr>
        <p:spPr>
          <a:ln/>
        </p:spPr>
        <p:txBody>
          <a:bodyPr/>
          <a:lstStyle>
            <a:lvl1pPr>
              <a:defRPr/>
            </a:lvl1pPr>
          </a:lstStyle>
          <a:p>
            <a:pPr>
              <a:defRPr/>
            </a:pPr>
            <a:r>
              <a:rPr lang="en-US"/>
              <a:t>Asst.Prof.Dr. Anilkumar K.G</a:t>
            </a:r>
            <a:endParaRPr lang="th-TH"/>
          </a:p>
        </p:txBody>
      </p:sp>
      <p:sp>
        <p:nvSpPr>
          <p:cNvPr id="7" name="Rectangle 6"/>
          <p:cNvSpPr>
            <a:spLocks noGrp="1" noChangeArrowheads="1"/>
          </p:cNvSpPr>
          <p:nvPr>
            <p:ph type="sldNum" sz="quarter" idx="12"/>
          </p:nvPr>
        </p:nvSpPr>
        <p:spPr>
          <a:ln/>
        </p:spPr>
        <p:txBody>
          <a:bodyPr/>
          <a:lstStyle>
            <a:lvl1pPr>
              <a:defRPr/>
            </a:lvl1pPr>
          </a:lstStyle>
          <a:p>
            <a:pPr>
              <a:defRPr/>
            </a:pPr>
            <a:fld id="{8E49F133-71A0-4CC3-BD13-03B08168BDDD}" type="slidenum">
              <a:rPr lang="en-US"/>
              <a:pPr>
                <a:defRPr/>
              </a:pPr>
              <a:t>‹#›</a:t>
            </a:fld>
            <a:endParaRPr lang="th-T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14350" y="274638"/>
            <a:ext cx="92583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th-TH"/>
              <a:t>Click to edit Master title style</a:t>
            </a:r>
          </a:p>
        </p:txBody>
      </p:sp>
      <p:sp>
        <p:nvSpPr>
          <p:cNvPr id="2051" name="Rectangle 3"/>
          <p:cNvSpPr>
            <a:spLocks noGrp="1" noChangeArrowheads="1"/>
          </p:cNvSpPr>
          <p:nvPr>
            <p:ph type="body" idx="1"/>
          </p:nvPr>
        </p:nvSpPr>
        <p:spPr bwMode="auto">
          <a:xfrm>
            <a:off x="514350" y="1600200"/>
            <a:ext cx="92583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h-TH"/>
              <a:t>Click to edit Master text styles</a:t>
            </a:r>
          </a:p>
          <a:p>
            <a:pPr lvl="1"/>
            <a:r>
              <a:rPr lang="th-TH"/>
              <a:t>Second level</a:t>
            </a:r>
          </a:p>
          <a:p>
            <a:pPr lvl="2"/>
            <a:r>
              <a:rPr lang="th-TH"/>
              <a:t>Third level</a:t>
            </a:r>
          </a:p>
          <a:p>
            <a:pPr lvl="3"/>
            <a:r>
              <a:rPr lang="th-TH"/>
              <a:t>Fourth level</a:t>
            </a:r>
          </a:p>
          <a:p>
            <a:pPr lvl="4"/>
            <a:r>
              <a:rPr lang="th-TH"/>
              <a:t>Fifth level</a:t>
            </a:r>
          </a:p>
        </p:txBody>
      </p:sp>
      <p:sp>
        <p:nvSpPr>
          <p:cNvPr id="436228" name="Rectangle 4"/>
          <p:cNvSpPr>
            <a:spLocks noGrp="1" noChangeArrowheads="1"/>
          </p:cNvSpPr>
          <p:nvPr>
            <p:ph type="dt" sz="half" idx="2"/>
          </p:nvPr>
        </p:nvSpPr>
        <p:spPr bwMode="auto">
          <a:xfrm>
            <a:off x="514350" y="6245225"/>
            <a:ext cx="24003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a:defRPr/>
            </a:pPr>
            <a:endParaRPr lang="th-TH"/>
          </a:p>
        </p:txBody>
      </p:sp>
      <p:sp>
        <p:nvSpPr>
          <p:cNvPr id="436229" name="Rectangle 5"/>
          <p:cNvSpPr>
            <a:spLocks noGrp="1" noChangeArrowheads="1"/>
          </p:cNvSpPr>
          <p:nvPr>
            <p:ph type="ftr" sz="quarter" idx="3"/>
          </p:nvPr>
        </p:nvSpPr>
        <p:spPr bwMode="auto">
          <a:xfrm>
            <a:off x="3514725" y="6245225"/>
            <a:ext cx="32575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defRPr>
            </a:lvl1pPr>
          </a:lstStyle>
          <a:p>
            <a:pPr>
              <a:defRPr/>
            </a:pPr>
            <a:r>
              <a:rPr lang="en-US"/>
              <a:t>Asst.Prof.Dr. Anilkumar K.G</a:t>
            </a:r>
            <a:endParaRPr lang="th-TH"/>
          </a:p>
        </p:txBody>
      </p:sp>
      <p:sp>
        <p:nvSpPr>
          <p:cNvPr id="436230" name="Rectangle 6"/>
          <p:cNvSpPr>
            <a:spLocks noGrp="1" noChangeArrowheads="1"/>
          </p:cNvSpPr>
          <p:nvPr>
            <p:ph type="sldNum" sz="quarter" idx="4"/>
          </p:nvPr>
        </p:nvSpPr>
        <p:spPr bwMode="auto">
          <a:xfrm>
            <a:off x="7372350" y="6245225"/>
            <a:ext cx="24003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a:defRPr/>
            </a:pPr>
            <a:fld id="{8CF47C2B-4028-46C9-9BE2-1430789FE459}" type="slidenum">
              <a:rPr lang="en-US"/>
              <a:pPr>
                <a:defRPr/>
              </a:pPr>
              <a:t>‹#›</a:t>
            </a:fld>
            <a:endParaRPr lang="th-TH"/>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ngsana New" pitchFamily="18" charset="-34"/>
        </a:defRPr>
      </a:lvl2pPr>
      <a:lvl3pPr algn="ctr" rtl="0" eaLnBrk="0" fontAlgn="base" hangingPunct="0">
        <a:spcBef>
          <a:spcPct val="0"/>
        </a:spcBef>
        <a:spcAft>
          <a:spcPct val="0"/>
        </a:spcAft>
        <a:defRPr sz="4400">
          <a:solidFill>
            <a:schemeClr val="tx2"/>
          </a:solidFill>
          <a:latin typeface="Arial" pitchFamily="34" charset="0"/>
          <a:cs typeface="Angsana New" pitchFamily="18" charset="-34"/>
        </a:defRPr>
      </a:lvl3pPr>
      <a:lvl4pPr algn="ctr" rtl="0" eaLnBrk="0" fontAlgn="base" hangingPunct="0">
        <a:spcBef>
          <a:spcPct val="0"/>
        </a:spcBef>
        <a:spcAft>
          <a:spcPct val="0"/>
        </a:spcAft>
        <a:defRPr sz="4400">
          <a:solidFill>
            <a:schemeClr val="tx2"/>
          </a:solidFill>
          <a:latin typeface="Arial" pitchFamily="34" charset="0"/>
          <a:cs typeface="Angsana New" pitchFamily="18" charset="-34"/>
        </a:defRPr>
      </a:lvl4pPr>
      <a:lvl5pPr algn="ctr" rtl="0" eaLnBrk="0" fontAlgn="base" hangingPunct="0">
        <a:spcBef>
          <a:spcPct val="0"/>
        </a:spcBef>
        <a:spcAft>
          <a:spcPct val="0"/>
        </a:spcAft>
        <a:defRPr sz="4400">
          <a:solidFill>
            <a:schemeClr val="tx2"/>
          </a:solidFill>
          <a:latin typeface="Arial" pitchFamily="34" charset="0"/>
          <a:cs typeface="Angsana New" pitchFamily="18" charset="-34"/>
        </a:defRPr>
      </a:lvl5pPr>
      <a:lvl6pPr marL="457200" algn="ctr" rtl="0" fontAlgn="base">
        <a:spcBef>
          <a:spcPct val="0"/>
        </a:spcBef>
        <a:spcAft>
          <a:spcPct val="0"/>
        </a:spcAft>
        <a:defRPr sz="4400">
          <a:solidFill>
            <a:schemeClr val="tx2"/>
          </a:solidFill>
          <a:latin typeface="Arial" pitchFamily="34" charset="0"/>
          <a:cs typeface="Angsana New" pitchFamily="18" charset="-34"/>
        </a:defRPr>
      </a:lvl6pPr>
      <a:lvl7pPr marL="914400" algn="ctr" rtl="0" fontAlgn="base">
        <a:spcBef>
          <a:spcPct val="0"/>
        </a:spcBef>
        <a:spcAft>
          <a:spcPct val="0"/>
        </a:spcAft>
        <a:defRPr sz="4400">
          <a:solidFill>
            <a:schemeClr val="tx2"/>
          </a:solidFill>
          <a:latin typeface="Arial" pitchFamily="34" charset="0"/>
          <a:cs typeface="Angsana New" pitchFamily="18" charset="-34"/>
        </a:defRPr>
      </a:lvl7pPr>
      <a:lvl8pPr marL="1371600" algn="ctr" rtl="0" fontAlgn="base">
        <a:spcBef>
          <a:spcPct val="0"/>
        </a:spcBef>
        <a:spcAft>
          <a:spcPct val="0"/>
        </a:spcAft>
        <a:defRPr sz="4400">
          <a:solidFill>
            <a:schemeClr val="tx2"/>
          </a:solidFill>
          <a:latin typeface="Arial" pitchFamily="34" charset="0"/>
          <a:cs typeface="Angsana New" pitchFamily="18" charset="-34"/>
        </a:defRPr>
      </a:lvl8pPr>
      <a:lvl9pPr marL="1828800" algn="ctr" rtl="0" fontAlgn="base">
        <a:spcBef>
          <a:spcPct val="0"/>
        </a:spcBef>
        <a:spcAft>
          <a:spcPct val="0"/>
        </a:spcAft>
        <a:defRPr sz="4400">
          <a:solidFill>
            <a:schemeClr val="tx2"/>
          </a:solidFill>
          <a:latin typeface="Arial" pitchFamily="34" charset="0"/>
          <a:cs typeface="Angsana New" pitchFamily="18" charset="-34"/>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kaggle.com/datasets/yersever/500-person-gender-height-weight-bodymassindex/"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www.geeksforgeeks.org/cross-validation-machine-learning/"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geeksforgeeks.org/cross-validation-machine-learning/"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geeksforgeeks.org/cross-validation-machine-learning/"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geeksforgeeks.org/cross-validation-machine-learning/"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www.geeksforgeeks.org/cross-validation-machine-learnin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www.geeksforgeeks.org/cross-validation-machine-learn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ooter Placeholder 4"/>
          <p:cNvSpPr>
            <a:spLocks noGrp="1"/>
          </p:cNvSpPr>
          <p:nvPr>
            <p:ph type="ftr" sz="quarter" idx="11"/>
          </p:nvPr>
        </p:nvSpPr>
        <p:spPr>
          <a:noFill/>
        </p:spPr>
        <p:txBody>
          <a:bodyPr/>
          <a:lstStyle/>
          <a:p>
            <a:r>
              <a:rPr lang="en-US" dirty="0" err="1"/>
              <a:t>Asst.Prof.Dr</a:t>
            </a:r>
            <a:r>
              <a:rPr lang="en-US" dirty="0"/>
              <a:t>. </a:t>
            </a:r>
            <a:r>
              <a:rPr lang="en-US" dirty="0" err="1"/>
              <a:t>Anilkumar</a:t>
            </a:r>
            <a:r>
              <a:rPr lang="en-US" dirty="0"/>
              <a:t> K.G</a:t>
            </a:r>
            <a:endParaRPr lang="th-TH" dirty="0"/>
          </a:p>
        </p:txBody>
      </p:sp>
      <p:sp>
        <p:nvSpPr>
          <p:cNvPr id="3075" name="Slide Number Placeholder 5"/>
          <p:cNvSpPr>
            <a:spLocks noGrp="1"/>
          </p:cNvSpPr>
          <p:nvPr>
            <p:ph type="sldNum" sz="quarter" idx="12"/>
          </p:nvPr>
        </p:nvSpPr>
        <p:spPr>
          <a:noFill/>
        </p:spPr>
        <p:txBody>
          <a:bodyPr/>
          <a:lstStyle/>
          <a:p>
            <a:fld id="{368897BA-CE8B-42BE-B40D-8E059E95CAB9}" type="slidenum">
              <a:rPr lang="en-US" smtClean="0"/>
              <a:pPr/>
              <a:t>1</a:t>
            </a:fld>
            <a:endParaRPr lang="th-TH"/>
          </a:p>
        </p:txBody>
      </p:sp>
      <p:sp>
        <p:nvSpPr>
          <p:cNvPr id="3076" name="Rectangle 2"/>
          <p:cNvSpPr>
            <a:spLocks noGrp="1" noChangeArrowheads="1"/>
          </p:cNvSpPr>
          <p:nvPr>
            <p:ph type="ctrTitle"/>
          </p:nvPr>
        </p:nvSpPr>
        <p:spPr>
          <a:xfrm>
            <a:off x="495300" y="997743"/>
            <a:ext cx="8839200" cy="1570038"/>
          </a:xfrm>
        </p:spPr>
        <p:txBody>
          <a:bodyPr/>
          <a:lstStyle/>
          <a:p>
            <a:r>
              <a:rPr lang="en-US" sz="3600" b="1" dirty="0"/>
              <a:t>Chapter 7</a:t>
            </a:r>
            <a:br>
              <a:rPr lang="en-US" dirty="0"/>
            </a:br>
            <a:r>
              <a:rPr lang="en-US" b="1" dirty="0"/>
              <a:t>Supervised Machine Learning</a:t>
            </a:r>
          </a:p>
        </p:txBody>
      </p:sp>
      <p:sp>
        <p:nvSpPr>
          <p:cNvPr id="3077" name="Rectangle 3"/>
          <p:cNvSpPr>
            <a:spLocks noGrp="1" noChangeArrowheads="1"/>
          </p:cNvSpPr>
          <p:nvPr>
            <p:ph type="subTitle" idx="1"/>
          </p:nvPr>
        </p:nvSpPr>
        <p:spPr>
          <a:xfrm>
            <a:off x="1714500" y="3352800"/>
            <a:ext cx="7162800" cy="1679575"/>
          </a:xfrm>
        </p:spPr>
        <p:txBody>
          <a:bodyPr/>
          <a:lstStyle/>
          <a:p>
            <a:pPr eaLnBrk="1" hangingPunct="1"/>
            <a:endParaRPr lang="en-US" sz="3600" b="1" dirty="0"/>
          </a:p>
          <a:p>
            <a:pPr eaLnBrk="1" hangingPunct="1"/>
            <a:r>
              <a:rPr lang="en-US" sz="3600" b="1" dirty="0"/>
              <a:t>   </a:t>
            </a:r>
            <a:r>
              <a:rPr lang="en-US" sz="2900" dirty="0"/>
              <a:t>                                                                   		</a:t>
            </a:r>
            <a:r>
              <a:rPr lang="en-US" sz="2400" dirty="0"/>
              <a:t>		</a:t>
            </a:r>
            <a:r>
              <a:rPr lang="en-US" sz="2900" dirty="0"/>
              <a:t>	        </a:t>
            </a:r>
          </a:p>
          <a:p>
            <a:pPr eaLnBrk="1" hangingPunct="1"/>
            <a:r>
              <a:rPr lang="en-US" sz="2900" dirty="0"/>
              <a:t> 						</a:t>
            </a:r>
            <a:endParaRPr lang="en-US" sz="1400" b="1" dirty="0"/>
          </a:p>
        </p:txBody>
      </p:sp>
      <p:sp>
        <p:nvSpPr>
          <p:cNvPr id="6" name="TextBox 5"/>
          <p:cNvSpPr txBox="1">
            <a:spLocks noChangeArrowheads="1"/>
          </p:cNvSpPr>
          <p:nvPr/>
        </p:nvSpPr>
        <p:spPr bwMode="auto">
          <a:xfrm>
            <a:off x="495300" y="4419600"/>
            <a:ext cx="7086600" cy="1200329"/>
          </a:xfrm>
          <a:prstGeom prst="rect">
            <a:avLst/>
          </a:prstGeom>
          <a:noFill/>
          <a:ln w="9525">
            <a:noFill/>
            <a:miter lim="800000"/>
            <a:headEnd/>
            <a:tailEnd/>
          </a:ln>
        </p:spPr>
        <p:txBody>
          <a:bodyPr wrap="square">
            <a:spAutoFit/>
          </a:bodyPr>
          <a:lstStyle/>
          <a:p>
            <a:r>
              <a:rPr lang="en-US" sz="2400" b="1" dirty="0"/>
              <a:t>Main Resource</a:t>
            </a:r>
            <a:r>
              <a:rPr lang="en-US" sz="2400" dirty="0"/>
              <a:t>: </a:t>
            </a:r>
            <a:r>
              <a:rPr lang="en-US" sz="2400" i="1" dirty="0"/>
              <a:t>Artificial Intelligence Foundations of Computational Agents</a:t>
            </a:r>
            <a:r>
              <a:rPr lang="en-US" sz="2400" dirty="0"/>
              <a:t> David L. Poole and Alan K Mackworth, Cambridge University Press. </a:t>
            </a:r>
            <a:endParaRPr lang="th-TH" sz="2400" dirty="0"/>
          </a:p>
        </p:txBody>
      </p:sp>
      <p:pic>
        <p:nvPicPr>
          <p:cNvPr id="7" name="Picture 2" descr="Artificial Intelligence"/>
          <p:cNvPicPr>
            <a:picLocks noChangeAspect="1" noChangeArrowheads="1"/>
          </p:cNvPicPr>
          <p:nvPr/>
        </p:nvPicPr>
        <p:blipFill>
          <a:blip r:embed="rId2" cstate="print"/>
          <a:srcRect/>
          <a:stretch>
            <a:fillRect/>
          </a:stretch>
        </p:blipFill>
        <p:spPr bwMode="auto">
          <a:xfrm>
            <a:off x="7658100" y="3886200"/>
            <a:ext cx="1714500" cy="2466975"/>
          </a:xfrm>
          <a:prstGeom prst="rect">
            <a:avLst/>
          </a:prstGeom>
          <a:noFill/>
          <a:ln w="9525">
            <a:noFill/>
            <a:miter lim="800000"/>
            <a:headEnd/>
            <a:tailEnd/>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Learning Issues - Measuring success</a:t>
            </a:r>
            <a:endParaRPr lang="th-TH" sz="4000" dirty="0"/>
          </a:p>
        </p:txBody>
      </p:sp>
      <p:sp>
        <p:nvSpPr>
          <p:cNvPr id="3" name="Content Placeholder 2"/>
          <p:cNvSpPr>
            <a:spLocks noGrp="1"/>
          </p:cNvSpPr>
          <p:nvPr>
            <p:ph idx="1"/>
          </p:nvPr>
        </p:nvSpPr>
        <p:spPr>
          <a:xfrm>
            <a:off x="647700" y="1371600"/>
            <a:ext cx="9067800" cy="4754563"/>
          </a:xfrm>
        </p:spPr>
        <p:txBody>
          <a:bodyPr/>
          <a:lstStyle/>
          <a:p>
            <a:r>
              <a:rPr lang="en-US" sz="2800" dirty="0"/>
              <a:t>The learner must </a:t>
            </a:r>
            <a:r>
              <a:rPr lang="en-US" sz="2800" b="1" dirty="0"/>
              <a:t>generalize </a:t>
            </a:r>
            <a:r>
              <a:rPr lang="en-US" sz="2800" dirty="0"/>
              <a:t>to classify the </a:t>
            </a:r>
            <a:r>
              <a:rPr lang="en-US" sz="2800" b="1" dirty="0"/>
              <a:t>unseen </a:t>
            </a:r>
            <a:r>
              <a:rPr lang="en-US" sz="2800" dirty="0"/>
              <a:t>examples.</a:t>
            </a:r>
          </a:p>
          <a:p>
            <a:r>
              <a:rPr lang="en-US" sz="2800" dirty="0"/>
              <a:t>A standard way to evaluate a learning procedure is to divide the examples into </a:t>
            </a:r>
            <a:r>
              <a:rPr lang="en-US" sz="2800" b="1" dirty="0"/>
              <a:t>training examples </a:t>
            </a:r>
            <a:r>
              <a:rPr lang="en-US" sz="2800" dirty="0"/>
              <a:t>and </a:t>
            </a:r>
            <a:r>
              <a:rPr lang="en-US" sz="2800" b="1" dirty="0"/>
              <a:t>test examples</a:t>
            </a:r>
            <a:endParaRPr lang="en-US" sz="2800" dirty="0"/>
          </a:p>
          <a:p>
            <a:pPr lvl="1"/>
            <a:r>
              <a:rPr lang="en-US" sz="2400" dirty="0"/>
              <a:t>A representation is built using the </a:t>
            </a:r>
            <a:r>
              <a:rPr lang="en-US" sz="2400" b="1" dirty="0"/>
              <a:t>training examples</a:t>
            </a:r>
            <a:r>
              <a:rPr lang="en-US" sz="2400" dirty="0"/>
              <a:t>, and the predictive accuracy is measured on the </a:t>
            </a:r>
            <a:r>
              <a:rPr lang="en-US" sz="2400" b="1" dirty="0"/>
              <a:t>test examples</a:t>
            </a:r>
            <a:r>
              <a:rPr lang="en-US" sz="2400" dirty="0"/>
              <a:t>.</a:t>
            </a:r>
          </a:p>
          <a:p>
            <a:pPr lvl="1"/>
            <a:r>
              <a:rPr lang="en-US" sz="2400" i="1" dirty="0"/>
              <a:t>The </a:t>
            </a:r>
            <a:r>
              <a:rPr lang="en-US" sz="2400" b="1" i="1" dirty="0"/>
              <a:t>test cases</a:t>
            </a:r>
            <a:r>
              <a:rPr lang="en-US" sz="2400" i="1" dirty="0"/>
              <a:t> should not be known during training.</a:t>
            </a:r>
            <a:endParaRPr lang="th-TH" sz="2400" i="1"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10</a:t>
            </a:fld>
            <a:endParaRPr lang="th-TH"/>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Learning Issues - Bias</a:t>
            </a:r>
            <a:endParaRPr lang="th-TH" sz="4000" dirty="0"/>
          </a:p>
        </p:txBody>
      </p:sp>
      <p:sp>
        <p:nvSpPr>
          <p:cNvPr id="3" name="Content Placeholder 2"/>
          <p:cNvSpPr>
            <a:spLocks noGrp="1"/>
          </p:cNvSpPr>
          <p:nvPr>
            <p:ph idx="1"/>
          </p:nvPr>
        </p:nvSpPr>
        <p:spPr>
          <a:xfrm>
            <a:off x="514350" y="1371600"/>
            <a:ext cx="9258300" cy="4754563"/>
          </a:xfrm>
        </p:spPr>
        <p:txBody>
          <a:bodyPr/>
          <a:lstStyle/>
          <a:p>
            <a:r>
              <a:rPr lang="en-US" sz="2800" dirty="0"/>
              <a:t>The tendency </a:t>
            </a:r>
            <a:r>
              <a:rPr lang="en-US" sz="2800" i="1" dirty="0"/>
              <a:t>to prefer one hypothesis over another</a:t>
            </a:r>
            <a:r>
              <a:rPr lang="en-US" sz="2800" dirty="0"/>
              <a:t> is called a </a:t>
            </a:r>
            <a:r>
              <a:rPr lang="en-US" sz="2800" b="1" dirty="0"/>
              <a:t>bias</a:t>
            </a:r>
            <a:r>
              <a:rPr lang="en-US" sz="2800" dirty="0"/>
              <a:t> </a:t>
            </a:r>
          </a:p>
          <a:p>
            <a:pPr lvl="1"/>
            <a:r>
              <a:rPr lang="en-US" sz="2400" dirty="0"/>
              <a:t>For example, consider two agents, </a:t>
            </a:r>
            <a:r>
              <a:rPr lang="en-US" sz="2400" b="1" i="1" dirty="0"/>
              <a:t>X</a:t>
            </a:r>
            <a:r>
              <a:rPr lang="en-US" sz="2400" i="1" dirty="0"/>
              <a:t> </a:t>
            </a:r>
            <a:r>
              <a:rPr lang="en-US" sz="2400" dirty="0"/>
              <a:t>and </a:t>
            </a:r>
            <a:r>
              <a:rPr lang="en-US" sz="2400" b="1" i="1" dirty="0"/>
              <a:t>Y,</a:t>
            </a:r>
            <a:r>
              <a:rPr lang="en-US" sz="2400" i="1" dirty="0"/>
              <a:t> </a:t>
            </a:r>
            <a:r>
              <a:rPr lang="en-US" sz="2400" dirty="0"/>
              <a:t>and it is</a:t>
            </a:r>
            <a:r>
              <a:rPr lang="en-US" sz="2400" i="1" dirty="0"/>
              <a:t> </a:t>
            </a:r>
            <a:r>
              <a:rPr lang="en-US" sz="2400" dirty="0"/>
              <a:t>saying that a hypothesis is better than </a:t>
            </a:r>
            <a:r>
              <a:rPr lang="en-US" sz="2400" b="1" i="1" dirty="0"/>
              <a:t>X’</a:t>
            </a:r>
            <a:r>
              <a:rPr lang="en-US" sz="2400" b="1" dirty="0"/>
              <a:t>s</a:t>
            </a:r>
            <a:r>
              <a:rPr lang="en-US" sz="2400" dirty="0"/>
              <a:t> or </a:t>
            </a:r>
            <a:r>
              <a:rPr lang="en-US" sz="2400" b="1" i="1" dirty="0"/>
              <a:t>Y’</a:t>
            </a:r>
            <a:r>
              <a:rPr lang="en-US" sz="2400" b="1" dirty="0"/>
              <a:t>s</a:t>
            </a:r>
            <a:r>
              <a:rPr lang="en-US" sz="2400" dirty="0"/>
              <a:t> hypothesis</a:t>
            </a:r>
          </a:p>
          <a:p>
            <a:pPr lvl="1"/>
            <a:r>
              <a:rPr lang="en-US" sz="2400" dirty="0"/>
              <a:t>Both </a:t>
            </a:r>
            <a:r>
              <a:rPr lang="en-US" sz="2400" b="1" i="1" dirty="0"/>
              <a:t>X</a:t>
            </a:r>
            <a:r>
              <a:rPr lang="en-US" sz="2400" i="1" dirty="0"/>
              <a:t> </a:t>
            </a:r>
            <a:r>
              <a:rPr lang="en-US" sz="2400" dirty="0"/>
              <a:t>and </a:t>
            </a:r>
            <a:r>
              <a:rPr lang="en-US" sz="2400" b="1" i="1" dirty="0"/>
              <a:t>Y</a:t>
            </a:r>
            <a:r>
              <a:rPr lang="en-US" sz="2400" i="1" dirty="0"/>
              <a:t> </a:t>
            </a:r>
            <a:r>
              <a:rPr lang="en-US" sz="2400" dirty="0"/>
              <a:t>accurately predict all the data given – but it is something external to the data. </a:t>
            </a:r>
          </a:p>
          <a:p>
            <a:pPr lvl="1"/>
            <a:r>
              <a:rPr lang="en-US" sz="2400" u="sng" dirty="0"/>
              <a:t>Without a </a:t>
            </a:r>
            <a:r>
              <a:rPr lang="en-US" sz="2400" b="1" u="sng" dirty="0"/>
              <a:t>bias </a:t>
            </a:r>
            <a:r>
              <a:rPr lang="en-US" sz="2400" u="sng" dirty="0"/>
              <a:t>value, an agent cannot predict </a:t>
            </a:r>
            <a:r>
              <a:rPr lang="en-US" sz="2400" b="1" u="sng" dirty="0"/>
              <a:t>unseen</a:t>
            </a:r>
            <a:r>
              <a:rPr lang="en-US" sz="2400" u="sng" dirty="0"/>
              <a:t> examples</a:t>
            </a:r>
            <a:r>
              <a:rPr lang="en-US" sz="2400" dirty="0"/>
              <a:t>.</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11</a:t>
            </a:fld>
            <a:endParaRPr lang="th-TH"/>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868362"/>
          </a:xfrm>
        </p:spPr>
        <p:txBody>
          <a:bodyPr/>
          <a:lstStyle/>
          <a:p>
            <a:r>
              <a:rPr lang="en-US" sz="4000" dirty="0"/>
              <a:t>Learning Issues - Learning as search</a:t>
            </a:r>
            <a:endParaRPr lang="th-TH" sz="4000" dirty="0"/>
          </a:p>
        </p:txBody>
      </p:sp>
      <p:sp>
        <p:nvSpPr>
          <p:cNvPr id="3" name="Content Placeholder 2"/>
          <p:cNvSpPr>
            <a:spLocks noGrp="1"/>
          </p:cNvSpPr>
          <p:nvPr>
            <p:ph idx="1"/>
          </p:nvPr>
        </p:nvSpPr>
        <p:spPr>
          <a:xfrm>
            <a:off x="266700" y="1295400"/>
            <a:ext cx="9677400" cy="4830763"/>
          </a:xfrm>
        </p:spPr>
        <p:txBody>
          <a:bodyPr/>
          <a:lstStyle/>
          <a:p>
            <a:r>
              <a:rPr lang="en-US" sz="2800" dirty="0"/>
              <a:t>Given a </a:t>
            </a:r>
            <a:r>
              <a:rPr lang="en-US" sz="2800" b="1" dirty="0"/>
              <a:t>representation</a:t>
            </a:r>
            <a:r>
              <a:rPr lang="en-US" sz="2800" dirty="0"/>
              <a:t> and a </a:t>
            </a:r>
            <a:r>
              <a:rPr lang="en-US" sz="2800" b="1" dirty="0"/>
              <a:t>bias</a:t>
            </a:r>
            <a:r>
              <a:rPr lang="en-US" sz="2800" dirty="0"/>
              <a:t>, the problem of </a:t>
            </a:r>
            <a:r>
              <a:rPr lang="en-US" sz="2800" b="1" dirty="0"/>
              <a:t>learning</a:t>
            </a:r>
            <a:r>
              <a:rPr lang="en-US" sz="2800" dirty="0"/>
              <a:t> can be reduced as a </a:t>
            </a:r>
            <a:r>
              <a:rPr lang="en-US" sz="2800" b="1" dirty="0"/>
              <a:t>search:</a:t>
            </a:r>
            <a:r>
              <a:rPr lang="en-US" sz="2800" dirty="0"/>
              <a:t> </a:t>
            </a:r>
          </a:p>
          <a:p>
            <a:pPr lvl="1"/>
            <a:r>
              <a:rPr lang="en-US" sz="2400" b="1" dirty="0"/>
              <a:t>Learning</a:t>
            </a:r>
            <a:r>
              <a:rPr lang="en-US" sz="2400" dirty="0"/>
              <a:t> is a </a:t>
            </a:r>
            <a:r>
              <a:rPr lang="en-US" sz="2400" b="1" dirty="0"/>
              <a:t>search</a:t>
            </a:r>
            <a:r>
              <a:rPr lang="en-US" sz="2400" dirty="0"/>
              <a:t> through the </a:t>
            </a:r>
            <a:r>
              <a:rPr lang="en-US" sz="2400" b="1" dirty="0"/>
              <a:t>space of possible representations</a:t>
            </a:r>
            <a:r>
              <a:rPr lang="en-US" sz="2400" dirty="0"/>
              <a:t>, trying to find the representation or representations that </a:t>
            </a:r>
            <a:r>
              <a:rPr lang="en-US" sz="2400" b="1" dirty="0"/>
              <a:t>best fit </a:t>
            </a:r>
            <a:r>
              <a:rPr lang="en-US" sz="2400" dirty="0"/>
              <a:t>the data based on the </a:t>
            </a:r>
            <a:r>
              <a:rPr lang="en-US" sz="2400" b="1" dirty="0"/>
              <a:t>bias </a:t>
            </a:r>
            <a:r>
              <a:rPr lang="en-US" sz="2400" dirty="0"/>
              <a:t>value.</a:t>
            </a:r>
          </a:p>
          <a:p>
            <a:pPr lvl="1"/>
            <a:r>
              <a:rPr lang="en-US" sz="2400" dirty="0"/>
              <a:t>Nearly all search techniques used in machine learning can be seen as forms of </a:t>
            </a:r>
            <a:r>
              <a:rPr lang="en-US" sz="2400" b="1" dirty="0"/>
              <a:t>local search </a:t>
            </a:r>
            <a:r>
              <a:rPr lang="en-US" sz="2400" dirty="0"/>
              <a:t>through a space of data representations.</a:t>
            </a:r>
          </a:p>
          <a:p>
            <a:pPr lvl="1"/>
            <a:r>
              <a:rPr lang="en-US" sz="2400" dirty="0"/>
              <a:t> A</a:t>
            </a:r>
            <a:r>
              <a:rPr lang="en-US" sz="2400" b="1" dirty="0"/>
              <a:t> machine learning algorithm’s definition includes</a:t>
            </a:r>
            <a:r>
              <a:rPr lang="en-US" sz="2400" dirty="0"/>
              <a:t> the </a:t>
            </a:r>
            <a:r>
              <a:rPr lang="en-US" sz="2400" b="1" i="1" dirty="0"/>
              <a:t>search space</a:t>
            </a:r>
            <a:r>
              <a:rPr lang="en-US" sz="2400" dirty="0"/>
              <a:t>, the </a:t>
            </a:r>
            <a:r>
              <a:rPr lang="en-US" sz="2400" b="1" i="1" dirty="0"/>
              <a:t>evaluation function</a:t>
            </a:r>
            <a:r>
              <a:rPr lang="en-US" sz="2400" dirty="0"/>
              <a:t>, and the </a:t>
            </a:r>
            <a:r>
              <a:rPr lang="en-US" sz="2400" b="1" i="1" dirty="0"/>
              <a:t>search method</a:t>
            </a:r>
            <a:r>
              <a:rPr lang="en-US" sz="2400" dirty="0"/>
              <a:t>.</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12</a:t>
            </a:fld>
            <a:endParaRPr lang="th-TH"/>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066800"/>
            <a:ext cx="9753600" cy="5059363"/>
          </a:xfrm>
        </p:spPr>
        <p:txBody>
          <a:bodyPr/>
          <a:lstStyle/>
          <a:p>
            <a:r>
              <a:rPr lang="en-US" sz="2800" b="1" dirty="0"/>
              <a:t>Supervised learning </a:t>
            </a:r>
            <a:r>
              <a:rPr lang="en-US" sz="2800" dirty="0"/>
              <a:t>is based on a set of training examples (a set of </a:t>
            </a:r>
            <a:r>
              <a:rPr lang="en-US" sz="2800" b="1" i="1" dirty="0"/>
              <a:t>input </a:t>
            </a:r>
            <a:r>
              <a:rPr lang="en-US" sz="2800" dirty="0"/>
              <a:t>and </a:t>
            </a:r>
            <a:r>
              <a:rPr lang="en-US" sz="2800" b="1" i="1" dirty="0"/>
              <a:t>target (output) </a:t>
            </a:r>
            <a:r>
              <a:rPr lang="en-US" sz="2800" i="1" dirty="0"/>
              <a:t>features</a:t>
            </a:r>
            <a:r>
              <a:rPr lang="en-US" sz="2800" dirty="0"/>
              <a:t>) </a:t>
            </a:r>
          </a:p>
          <a:p>
            <a:pPr lvl="1"/>
            <a:r>
              <a:rPr lang="en-US" sz="2400" i="1" dirty="0"/>
              <a:t>The aim is to predict the values of the </a:t>
            </a:r>
            <a:r>
              <a:rPr lang="en-US" sz="2400" b="1" i="1" dirty="0"/>
              <a:t>target features </a:t>
            </a:r>
            <a:r>
              <a:rPr lang="en-US" sz="2400" i="1" dirty="0"/>
              <a:t>from the </a:t>
            </a:r>
            <a:r>
              <a:rPr lang="en-US" sz="2400" b="1" i="1" dirty="0"/>
              <a:t>input features</a:t>
            </a:r>
            <a:r>
              <a:rPr lang="en-US" sz="2400" i="1" dirty="0"/>
              <a:t>.</a:t>
            </a:r>
          </a:p>
          <a:p>
            <a:pPr lvl="1"/>
            <a:r>
              <a:rPr lang="en-US" sz="2400" dirty="0"/>
              <a:t>A </a:t>
            </a:r>
            <a:r>
              <a:rPr lang="en-US" sz="2400" b="1" dirty="0"/>
              <a:t>feature</a:t>
            </a:r>
            <a:r>
              <a:rPr lang="en-US" sz="2400" dirty="0"/>
              <a:t> is a </a:t>
            </a:r>
            <a:r>
              <a:rPr lang="en-US" sz="2400" b="1" i="1" dirty="0"/>
              <a:t>function</a:t>
            </a:r>
            <a:r>
              <a:rPr lang="en-US" sz="2400" dirty="0"/>
              <a:t> from examples into a value: If </a:t>
            </a:r>
            <a:r>
              <a:rPr lang="en-US" sz="2400" b="1" i="1" dirty="0"/>
              <a:t>e</a:t>
            </a:r>
            <a:r>
              <a:rPr lang="en-US" sz="2400" dirty="0"/>
              <a:t> is an example, and </a:t>
            </a:r>
            <a:r>
              <a:rPr lang="en-US" sz="2400" b="1" i="1" dirty="0"/>
              <a:t>F </a:t>
            </a:r>
            <a:r>
              <a:rPr lang="en-US" sz="2400" dirty="0"/>
              <a:t>is a feature, </a:t>
            </a:r>
            <a:r>
              <a:rPr lang="en-US" sz="2400" b="1" i="1" u="sng" dirty="0"/>
              <a:t>F</a:t>
            </a:r>
            <a:r>
              <a:rPr lang="en-US" sz="2400" u="sng" dirty="0"/>
              <a:t>(</a:t>
            </a:r>
            <a:r>
              <a:rPr lang="en-US" sz="2400" b="1" i="1" u="sng" dirty="0"/>
              <a:t>e</a:t>
            </a:r>
            <a:r>
              <a:rPr lang="en-US" sz="2400" u="sng" dirty="0"/>
              <a:t>) is the value of feature </a:t>
            </a:r>
            <a:r>
              <a:rPr lang="en-US" sz="2400" b="1" i="1" u="sng" dirty="0"/>
              <a:t>F</a:t>
            </a:r>
            <a:r>
              <a:rPr lang="en-US" sz="2400" u="sng" dirty="0"/>
              <a:t> for the example </a:t>
            </a:r>
            <a:r>
              <a:rPr lang="en-US" sz="2400" b="1" i="1" u="sng" dirty="0"/>
              <a:t>e</a:t>
            </a:r>
            <a:r>
              <a:rPr lang="en-US" sz="2400" u="sng" dirty="0"/>
              <a:t>.</a:t>
            </a:r>
          </a:p>
          <a:p>
            <a:pPr lvl="2"/>
            <a:r>
              <a:rPr lang="en-US" dirty="0"/>
              <a:t>If </a:t>
            </a:r>
            <a:r>
              <a:rPr lang="en-US" b="1" i="1" dirty="0"/>
              <a:t>e</a:t>
            </a:r>
            <a:r>
              <a:rPr lang="en-US" i="1" dirty="0"/>
              <a:t> </a:t>
            </a:r>
            <a:r>
              <a:rPr lang="en-US" dirty="0"/>
              <a:t>is an example of a </a:t>
            </a:r>
            <a:r>
              <a:rPr lang="en-US" b="1" dirty="0"/>
              <a:t>training set</a:t>
            </a:r>
            <a:r>
              <a:rPr lang="en-US" dirty="0"/>
              <a:t>, and </a:t>
            </a:r>
            <a:r>
              <a:rPr lang="en-US" b="1" i="1" dirty="0"/>
              <a:t>F</a:t>
            </a:r>
            <a:r>
              <a:rPr lang="en-US" i="1" dirty="0"/>
              <a:t> </a:t>
            </a:r>
            <a:r>
              <a:rPr lang="en-US" dirty="0"/>
              <a:t>is a feature, </a:t>
            </a:r>
            <a:r>
              <a:rPr lang="en-US" b="1" i="1" dirty="0"/>
              <a:t>Val </a:t>
            </a:r>
            <a:r>
              <a:rPr lang="en-US" b="1" dirty="0"/>
              <a:t>(</a:t>
            </a:r>
            <a:r>
              <a:rPr lang="en-US" b="1" i="1" dirty="0"/>
              <a:t>e, F</a:t>
            </a:r>
            <a:r>
              <a:rPr lang="en-US" b="1" dirty="0"/>
              <a:t>)</a:t>
            </a:r>
            <a:r>
              <a:rPr lang="en-US" b="1" i="1" dirty="0"/>
              <a:t> </a:t>
            </a:r>
            <a:r>
              <a:rPr lang="en-US" dirty="0"/>
              <a:t>is the </a:t>
            </a:r>
            <a:r>
              <a:rPr lang="en-US" b="1" dirty="0"/>
              <a:t>value</a:t>
            </a:r>
            <a:r>
              <a:rPr lang="en-US" dirty="0"/>
              <a:t> of feature </a:t>
            </a:r>
            <a:r>
              <a:rPr lang="en-US" b="1" i="1" dirty="0"/>
              <a:t>F </a:t>
            </a:r>
            <a:r>
              <a:rPr lang="en-US" dirty="0"/>
              <a:t>in example </a:t>
            </a:r>
            <a:r>
              <a:rPr lang="en-US" b="1" i="1" dirty="0"/>
              <a:t>e</a:t>
            </a:r>
            <a:r>
              <a:rPr lang="en-US" i="1" dirty="0"/>
              <a:t>.</a:t>
            </a:r>
          </a:p>
          <a:p>
            <a:pPr lvl="1"/>
            <a:r>
              <a:rPr lang="en-US" sz="2400" dirty="0"/>
              <a:t>The </a:t>
            </a:r>
            <a:r>
              <a:rPr lang="en-US" sz="2400" b="1" dirty="0"/>
              <a:t>domain</a:t>
            </a:r>
            <a:r>
              <a:rPr lang="en-US" sz="2400" dirty="0"/>
              <a:t> of a feature is the set of values it can return. </a:t>
            </a:r>
          </a:p>
          <a:p>
            <a:pPr lvl="2">
              <a:buNone/>
            </a:pPr>
            <a:endParaRPr lang="th-TH" sz="20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13</a:t>
            </a:fld>
            <a:endParaRPr lang="th-TH"/>
          </a:p>
        </p:txBody>
      </p:sp>
      <p:sp>
        <p:nvSpPr>
          <p:cNvPr id="7" name="Title 1"/>
          <p:cNvSpPr>
            <a:spLocks noGrp="1"/>
          </p:cNvSpPr>
          <p:nvPr>
            <p:ph type="title"/>
          </p:nvPr>
        </p:nvSpPr>
        <p:spPr>
          <a:xfrm>
            <a:off x="514350" y="274638"/>
            <a:ext cx="9258300" cy="792162"/>
          </a:xfrm>
        </p:spPr>
        <p:txBody>
          <a:bodyPr/>
          <a:lstStyle/>
          <a:p>
            <a:r>
              <a:rPr lang="en-US" sz="4000" dirty="0"/>
              <a:t>Supervised Learning</a:t>
            </a:r>
            <a:endParaRPr lang="th-TH"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Supervised Learning</a:t>
            </a:r>
            <a:endParaRPr lang="th-TH" sz="4000" dirty="0"/>
          </a:p>
        </p:txBody>
      </p:sp>
      <p:sp>
        <p:nvSpPr>
          <p:cNvPr id="3" name="Content Placeholder 2"/>
          <p:cNvSpPr>
            <a:spLocks noGrp="1"/>
          </p:cNvSpPr>
          <p:nvPr>
            <p:ph idx="1"/>
          </p:nvPr>
        </p:nvSpPr>
        <p:spPr>
          <a:xfrm>
            <a:off x="342900" y="1295400"/>
            <a:ext cx="9601200" cy="4830763"/>
          </a:xfrm>
        </p:spPr>
        <p:txBody>
          <a:bodyPr/>
          <a:lstStyle/>
          <a:p>
            <a:r>
              <a:rPr lang="en-US" sz="2800" dirty="0"/>
              <a:t>In a </a:t>
            </a:r>
            <a:r>
              <a:rPr lang="en-US" sz="2800" b="1" dirty="0"/>
              <a:t>supervised learning</a:t>
            </a:r>
            <a:r>
              <a:rPr lang="en-US" sz="2800" dirty="0"/>
              <a:t>, the learner is given:</a:t>
            </a:r>
          </a:p>
          <a:p>
            <a:pPr lvl="1"/>
            <a:r>
              <a:rPr lang="en-US" sz="2400" dirty="0"/>
              <a:t>a set of </a:t>
            </a:r>
            <a:r>
              <a:rPr lang="en-US" sz="2400" b="1" dirty="0"/>
              <a:t>input features, </a:t>
            </a:r>
            <a:r>
              <a:rPr lang="en-US" sz="2400" b="1" i="1" dirty="0"/>
              <a:t>X</a:t>
            </a:r>
            <a:r>
              <a:rPr lang="en-US" sz="2400" b="1" baseline="-25000" dirty="0"/>
              <a:t>1</a:t>
            </a:r>
            <a:r>
              <a:rPr lang="en-US" sz="2400" b="1" dirty="0"/>
              <a:t>, . . . </a:t>
            </a:r>
            <a:r>
              <a:rPr lang="en-US" sz="2400" b="1" i="1" dirty="0"/>
              <a:t>, X</a:t>
            </a:r>
            <a:r>
              <a:rPr lang="en-US" sz="2400" b="1" i="1" baseline="-25000" dirty="0"/>
              <a:t>n</a:t>
            </a:r>
            <a:r>
              <a:rPr lang="en-US" sz="2400" b="1" i="1" dirty="0"/>
              <a:t>;</a:t>
            </a:r>
          </a:p>
          <a:p>
            <a:pPr lvl="1"/>
            <a:r>
              <a:rPr lang="en-US" sz="2400" dirty="0"/>
              <a:t>a set of </a:t>
            </a:r>
            <a:r>
              <a:rPr lang="en-US" sz="2400" b="1" dirty="0"/>
              <a:t>target (output) features, </a:t>
            </a:r>
            <a:r>
              <a:rPr lang="en-US" sz="2400" b="1" i="1" dirty="0"/>
              <a:t>Y</a:t>
            </a:r>
            <a:r>
              <a:rPr lang="en-US" sz="2400" b="1" baseline="-25000" dirty="0"/>
              <a:t>1</a:t>
            </a:r>
            <a:r>
              <a:rPr lang="en-US" sz="2400" b="1" dirty="0"/>
              <a:t>, . . . , </a:t>
            </a:r>
            <a:r>
              <a:rPr lang="en-US" sz="2400" b="1" i="1" dirty="0"/>
              <a:t>Y</a:t>
            </a:r>
            <a:r>
              <a:rPr lang="en-US" sz="2400" b="1" i="1" baseline="-25000" dirty="0"/>
              <a:t>k</a:t>
            </a:r>
            <a:r>
              <a:rPr lang="en-US" sz="2400" b="1" i="1" dirty="0"/>
              <a:t>;</a:t>
            </a:r>
          </a:p>
          <a:p>
            <a:pPr lvl="1"/>
            <a:r>
              <a:rPr lang="en-US" sz="2400" dirty="0"/>
              <a:t>a set of </a:t>
            </a:r>
            <a:r>
              <a:rPr lang="en-US" sz="2400" b="1" dirty="0"/>
              <a:t>training examples</a:t>
            </a:r>
            <a:r>
              <a:rPr lang="en-US" sz="2400" dirty="0"/>
              <a:t>, where the values for the </a:t>
            </a:r>
            <a:r>
              <a:rPr lang="en-US" sz="2400" b="1" dirty="0"/>
              <a:t>input features </a:t>
            </a:r>
            <a:r>
              <a:rPr lang="en-US" sz="2400" dirty="0"/>
              <a:t>and the </a:t>
            </a:r>
            <a:r>
              <a:rPr lang="en-US" sz="2400" b="1" dirty="0"/>
              <a:t>target features </a:t>
            </a:r>
            <a:r>
              <a:rPr lang="en-US" sz="2400" dirty="0"/>
              <a:t>are given for each example; and</a:t>
            </a:r>
          </a:p>
          <a:p>
            <a:pPr lvl="1"/>
            <a:r>
              <a:rPr lang="en-US" sz="2400" dirty="0"/>
              <a:t>a set of </a:t>
            </a:r>
            <a:r>
              <a:rPr lang="en-US" sz="2400" b="1" dirty="0"/>
              <a:t>test examples</a:t>
            </a:r>
            <a:r>
              <a:rPr lang="en-US" sz="2400" dirty="0"/>
              <a:t> where only the values for the </a:t>
            </a:r>
            <a:r>
              <a:rPr lang="en-US" sz="2400" b="1" dirty="0"/>
              <a:t>input features</a:t>
            </a:r>
            <a:r>
              <a:rPr lang="en-US" sz="2400" dirty="0"/>
              <a:t> (it is the untrained data called the </a:t>
            </a:r>
            <a:r>
              <a:rPr lang="en-US" sz="2400" b="1" dirty="0"/>
              <a:t>unseen data</a:t>
            </a:r>
            <a:r>
              <a:rPr lang="en-US" sz="2400" dirty="0"/>
              <a:t>) are given.</a:t>
            </a:r>
          </a:p>
          <a:p>
            <a:pPr lvl="2"/>
            <a:r>
              <a:rPr lang="en-US" dirty="0"/>
              <a:t>The aim is to predict the values of the </a:t>
            </a:r>
            <a:r>
              <a:rPr lang="en-US" b="1" dirty="0"/>
              <a:t>target features </a:t>
            </a:r>
            <a:r>
              <a:rPr lang="en-US" dirty="0"/>
              <a:t>for the </a:t>
            </a:r>
            <a:r>
              <a:rPr lang="en-US" b="1" dirty="0"/>
              <a:t>unseen data</a:t>
            </a:r>
            <a:r>
              <a:rPr lang="en-US" dirty="0"/>
              <a:t>.</a:t>
            </a:r>
            <a:endParaRPr lang="th-TH"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14</a:t>
            </a:fld>
            <a:endParaRPr lang="th-TH"/>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400"/>
            <a:ext cx="9258300" cy="715962"/>
          </a:xfrm>
        </p:spPr>
        <p:txBody>
          <a:bodyPr/>
          <a:lstStyle/>
          <a:p>
            <a:r>
              <a:rPr lang="en-US" sz="4000" dirty="0"/>
              <a:t>Supervised Learning</a:t>
            </a:r>
            <a:endParaRPr lang="th-TH" sz="4000" dirty="0"/>
          </a:p>
        </p:txBody>
      </p:sp>
      <p:sp>
        <p:nvSpPr>
          <p:cNvPr id="3" name="Content Placeholder 2"/>
          <p:cNvSpPr>
            <a:spLocks noGrp="1"/>
          </p:cNvSpPr>
          <p:nvPr>
            <p:ph idx="1"/>
          </p:nvPr>
        </p:nvSpPr>
        <p:spPr>
          <a:xfrm>
            <a:off x="342900" y="914400"/>
            <a:ext cx="9753600" cy="5211763"/>
          </a:xfrm>
        </p:spPr>
        <p:txBody>
          <a:bodyPr/>
          <a:lstStyle/>
          <a:p>
            <a:r>
              <a:rPr lang="en-US" sz="2400" b="1" u="sng" dirty="0"/>
              <a:t>Example 7.1:</a:t>
            </a:r>
            <a:r>
              <a:rPr lang="en-US" sz="2400" b="1" dirty="0"/>
              <a:t> Figure 7.1 </a:t>
            </a:r>
            <a:r>
              <a:rPr lang="en-US" sz="2400" dirty="0"/>
              <a:t>shows </a:t>
            </a:r>
            <a:r>
              <a:rPr lang="en-US" sz="2400" b="1" dirty="0"/>
              <a:t>training </a:t>
            </a:r>
            <a:r>
              <a:rPr lang="en-US" sz="2400" dirty="0"/>
              <a:t>and </a:t>
            </a:r>
            <a:r>
              <a:rPr lang="en-US" sz="2400" b="1" dirty="0"/>
              <a:t>test</a:t>
            </a:r>
            <a:r>
              <a:rPr lang="en-US" sz="2400" dirty="0"/>
              <a:t> </a:t>
            </a:r>
            <a:r>
              <a:rPr lang="en-US" sz="2400" b="1" dirty="0"/>
              <a:t>examples </a:t>
            </a:r>
            <a:r>
              <a:rPr lang="en-US" sz="2400" dirty="0"/>
              <a:t>of a classification task. The aim is </a:t>
            </a:r>
            <a:r>
              <a:rPr lang="en-US" sz="2400" i="1" dirty="0"/>
              <a:t>to predict whether a person reads an article posted to a threaded discussion website or not</a:t>
            </a:r>
          </a:p>
          <a:p>
            <a:pPr lvl="2"/>
            <a:r>
              <a:rPr lang="en-US" sz="2200" dirty="0"/>
              <a:t>The </a:t>
            </a:r>
            <a:r>
              <a:rPr lang="en-US" sz="2200" b="1" dirty="0"/>
              <a:t>input features </a:t>
            </a:r>
            <a:r>
              <a:rPr lang="en-US" sz="2200" dirty="0"/>
              <a:t>are </a:t>
            </a:r>
            <a:r>
              <a:rPr lang="en-US" sz="2200" i="1" dirty="0"/>
              <a:t>Author, Thread, Length, and WhereRead. </a:t>
            </a:r>
            <a:r>
              <a:rPr lang="en-US" sz="2200" dirty="0"/>
              <a:t>There is only one </a:t>
            </a:r>
            <a:r>
              <a:rPr lang="en-US" sz="2200" b="1" dirty="0"/>
              <a:t>target feature</a:t>
            </a:r>
            <a:r>
              <a:rPr lang="en-US" sz="2200" i="1" dirty="0"/>
              <a:t>, </a:t>
            </a:r>
            <a:r>
              <a:rPr lang="en-US" sz="2200" i="1" dirty="0" err="1"/>
              <a:t>UserAction</a:t>
            </a:r>
            <a:r>
              <a:rPr lang="en-US" sz="2200" i="1" dirty="0"/>
              <a:t>. </a:t>
            </a:r>
          </a:p>
          <a:p>
            <a:pPr lvl="2"/>
            <a:r>
              <a:rPr lang="en-US" sz="2200" dirty="0"/>
              <a:t>The domain of </a:t>
            </a:r>
            <a:r>
              <a:rPr lang="en-US" sz="2200" b="1" i="1" dirty="0"/>
              <a:t>Author</a:t>
            </a:r>
            <a:r>
              <a:rPr lang="en-US" sz="2200" dirty="0"/>
              <a:t> is </a:t>
            </a:r>
            <a:r>
              <a:rPr lang="en-US" sz="2200" b="1" dirty="0"/>
              <a:t>{</a:t>
            </a:r>
            <a:r>
              <a:rPr lang="en-US" sz="2200" i="1" dirty="0"/>
              <a:t>known</a:t>
            </a:r>
            <a:r>
              <a:rPr lang="en-US" sz="2200" dirty="0"/>
              <a:t>, </a:t>
            </a:r>
            <a:r>
              <a:rPr lang="en-US" sz="2200" i="1" dirty="0"/>
              <a:t>unknown</a:t>
            </a:r>
            <a:r>
              <a:rPr lang="en-US" sz="2200" b="1" dirty="0"/>
              <a:t>}</a:t>
            </a:r>
            <a:r>
              <a:rPr lang="en-US" sz="2200" dirty="0"/>
              <a:t>, the domain of </a:t>
            </a:r>
            <a:r>
              <a:rPr lang="en-US" sz="2200" b="1" i="1" dirty="0"/>
              <a:t>Thread</a:t>
            </a:r>
            <a:r>
              <a:rPr lang="en-US" sz="2200" b="1" dirty="0"/>
              <a:t> </a:t>
            </a:r>
            <a:r>
              <a:rPr lang="en-US" sz="2200" dirty="0"/>
              <a:t>is </a:t>
            </a:r>
            <a:r>
              <a:rPr lang="en-US" sz="2200" b="1" dirty="0"/>
              <a:t>{</a:t>
            </a:r>
            <a:r>
              <a:rPr lang="en-US" sz="2200" i="1" dirty="0"/>
              <a:t>new</a:t>
            </a:r>
            <a:r>
              <a:rPr lang="en-US" sz="2200" dirty="0"/>
              <a:t>, </a:t>
            </a:r>
            <a:r>
              <a:rPr lang="en-US" sz="2200" i="1" dirty="0" err="1"/>
              <a:t>followup</a:t>
            </a:r>
            <a:r>
              <a:rPr lang="en-US" sz="2200" b="1" dirty="0"/>
              <a:t>}</a:t>
            </a:r>
            <a:r>
              <a:rPr lang="en-US" sz="2200" dirty="0"/>
              <a:t>, and so on.</a:t>
            </a:r>
            <a:endParaRPr lang="en-US" sz="2200" i="1" dirty="0"/>
          </a:p>
          <a:p>
            <a:pPr lvl="1"/>
            <a:r>
              <a:rPr lang="en-US" sz="2200" dirty="0"/>
              <a:t>There are </a:t>
            </a:r>
            <a:r>
              <a:rPr lang="en-US" sz="2200" b="1" dirty="0"/>
              <a:t>eighteen</a:t>
            </a:r>
            <a:r>
              <a:rPr lang="en-US" sz="2200" dirty="0"/>
              <a:t> </a:t>
            </a:r>
            <a:r>
              <a:rPr lang="en-US" sz="2200" b="1" dirty="0"/>
              <a:t>seen data </a:t>
            </a:r>
            <a:r>
              <a:rPr lang="en-US" sz="2200" dirty="0"/>
              <a:t>(</a:t>
            </a:r>
            <a:r>
              <a:rPr lang="en-US" sz="2200" b="1" i="1" dirty="0"/>
              <a:t>e</a:t>
            </a:r>
            <a:r>
              <a:rPr lang="en-US" sz="2200" b="1" baseline="-25000" dirty="0"/>
              <a:t>1</a:t>
            </a:r>
            <a:r>
              <a:rPr lang="en-US" sz="2200" dirty="0"/>
              <a:t>,</a:t>
            </a:r>
            <a:r>
              <a:rPr lang="en-US" sz="2400" dirty="0"/>
              <a:t>….,</a:t>
            </a:r>
            <a:r>
              <a:rPr lang="en-US" sz="2400" b="1" i="1" dirty="0"/>
              <a:t>e</a:t>
            </a:r>
            <a:r>
              <a:rPr lang="en-US" sz="2400" b="1" baseline="-25000" dirty="0"/>
              <a:t>18</a:t>
            </a:r>
            <a:r>
              <a:rPr lang="en-US" sz="2400" dirty="0"/>
              <a:t>).</a:t>
            </a:r>
          </a:p>
          <a:p>
            <a:pPr lvl="2"/>
            <a:r>
              <a:rPr lang="en-US" sz="2200" dirty="0"/>
              <a:t>In this dataset, </a:t>
            </a:r>
            <a:r>
              <a:rPr lang="en-US" sz="2200" i="1" dirty="0"/>
              <a:t>Author</a:t>
            </a:r>
            <a:r>
              <a:rPr lang="en-US" sz="2200" dirty="0"/>
              <a:t>(</a:t>
            </a:r>
            <a:r>
              <a:rPr lang="en-US" sz="2200" i="1" dirty="0"/>
              <a:t>e</a:t>
            </a:r>
            <a:r>
              <a:rPr lang="en-US" sz="2200" baseline="-25000" dirty="0"/>
              <a:t>11</a:t>
            </a:r>
            <a:r>
              <a:rPr lang="en-US" sz="2200" dirty="0"/>
              <a:t>)=</a:t>
            </a:r>
            <a:r>
              <a:rPr lang="en-US" sz="2200" i="1" dirty="0"/>
              <a:t>unknown, Thread(e</a:t>
            </a:r>
            <a:r>
              <a:rPr lang="en-US" sz="2200" baseline="-25000" dirty="0"/>
              <a:t>11</a:t>
            </a:r>
            <a:r>
              <a:rPr lang="en-US" sz="2200" dirty="0"/>
              <a:t>)=</a:t>
            </a:r>
            <a:r>
              <a:rPr lang="en-US" sz="2200" i="1" dirty="0"/>
              <a:t> </a:t>
            </a:r>
            <a:r>
              <a:rPr lang="en-US" sz="2200" i="1" dirty="0" err="1"/>
              <a:t>followUp</a:t>
            </a:r>
            <a:r>
              <a:rPr lang="en-US" sz="2200" i="1" dirty="0"/>
              <a:t>, </a:t>
            </a:r>
            <a:r>
              <a:rPr lang="en-US" sz="2200" dirty="0"/>
              <a:t>and</a:t>
            </a:r>
            <a:r>
              <a:rPr lang="en-US" sz="2200" i="1" dirty="0"/>
              <a:t> </a:t>
            </a:r>
            <a:r>
              <a:rPr lang="en-US" sz="2200" i="1" dirty="0" err="1"/>
              <a:t>UserAction</a:t>
            </a:r>
            <a:r>
              <a:rPr lang="en-US" sz="2200" dirty="0"/>
              <a:t>(</a:t>
            </a:r>
            <a:r>
              <a:rPr lang="en-US" sz="2200" i="1" dirty="0"/>
              <a:t>e</a:t>
            </a:r>
            <a:r>
              <a:rPr lang="en-US" sz="2200" baseline="-25000" dirty="0"/>
              <a:t>11</a:t>
            </a:r>
            <a:r>
              <a:rPr lang="en-US" sz="2200" dirty="0"/>
              <a:t>) = </a:t>
            </a:r>
            <a:r>
              <a:rPr lang="en-US" sz="2200" i="1" dirty="0"/>
              <a:t>skips.</a:t>
            </a:r>
          </a:p>
          <a:p>
            <a:pPr lvl="1"/>
            <a:r>
              <a:rPr lang="en-US" sz="2400" dirty="0"/>
              <a:t>There are two </a:t>
            </a:r>
            <a:r>
              <a:rPr lang="en-US" sz="2400" b="1" dirty="0"/>
              <a:t>test examples</a:t>
            </a:r>
            <a:r>
              <a:rPr lang="en-US" sz="2400" dirty="0"/>
              <a:t>, </a:t>
            </a:r>
            <a:r>
              <a:rPr lang="en-US" sz="2400" b="1" i="1" dirty="0"/>
              <a:t>e</a:t>
            </a:r>
            <a:r>
              <a:rPr lang="en-US" sz="2400" b="1" baseline="-25000" dirty="0"/>
              <a:t>19</a:t>
            </a:r>
            <a:r>
              <a:rPr lang="en-US" sz="2400" dirty="0"/>
              <a:t> and </a:t>
            </a:r>
            <a:r>
              <a:rPr lang="en-US" sz="2400" b="1" i="1" dirty="0"/>
              <a:t>e</a:t>
            </a:r>
            <a:r>
              <a:rPr lang="en-US" sz="2400" b="1" baseline="-25000" dirty="0"/>
              <a:t>20</a:t>
            </a:r>
            <a:r>
              <a:rPr lang="en-US" sz="2400" dirty="0"/>
              <a:t>, where the </a:t>
            </a:r>
            <a:r>
              <a:rPr lang="en-US" sz="2400" b="1" i="1" dirty="0" err="1"/>
              <a:t>userAction</a:t>
            </a:r>
            <a:r>
              <a:rPr lang="en-US" sz="2400" dirty="0"/>
              <a:t> is unknown. </a:t>
            </a:r>
          </a:p>
          <a:p>
            <a:pPr lvl="1"/>
            <a:r>
              <a:rPr lang="en-US" sz="2400" dirty="0"/>
              <a:t>The aim is to predict the </a:t>
            </a:r>
            <a:r>
              <a:rPr lang="en-US" sz="2400" b="1" i="1" dirty="0" err="1"/>
              <a:t>userAction</a:t>
            </a:r>
            <a:r>
              <a:rPr lang="en-US" sz="2400" b="1" dirty="0"/>
              <a:t> </a:t>
            </a:r>
            <a:r>
              <a:rPr lang="en-US" sz="2400" dirty="0"/>
              <a:t>for  these two </a:t>
            </a:r>
            <a:r>
              <a:rPr lang="en-US" sz="2400" b="1" dirty="0"/>
              <a:t>test examples</a:t>
            </a:r>
            <a:r>
              <a:rPr lang="en-US" sz="2400" dirty="0"/>
              <a:t>.</a:t>
            </a:r>
          </a:p>
          <a:p>
            <a:r>
              <a:rPr lang="en-US" sz="2800" dirty="0"/>
              <a:t> </a:t>
            </a:r>
            <a:endParaRPr lang="th-TH" sz="2800"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15</a:t>
            </a:fld>
            <a:endParaRPr lang="th-TH"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16</a:t>
            </a:fld>
            <a:endParaRPr lang="th-TH"/>
          </a:p>
        </p:txBody>
      </p:sp>
      <p:pic>
        <p:nvPicPr>
          <p:cNvPr id="58370" name="Picture 2"/>
          <p:cNvPicPr>
            <a:picLocks noChangeAspect="1" noChangeArrowheads="1"/>
          </p:cNvPicPr>
          <p:nvPr/>
        </p:nvPicPr>
        <p:blipFill>
          <a:blip r:embed="rId2" cstate="print"/>
          <a:srcRect/>
          <a:stretch>
            <a:fillRect/>
          </a:stretch>
        </p:blipFill>
        <p:spPr bwMode="auto">
          <a:xfrm>
            <a:off x="1943100" y="304800"/>
            <a:ext cx="7162800" cy="5514975"/>
          </a:xfrm>
          <a:prstGeom prst="rect">
            <a:avLst/>
          </a:prstGeom>
          <a:noFill/>
          <a:ln w="9525">
            <a:noFill/>
            <a:miter lim="800000"/>
            <a:headEnd/>
            <a:tailEnd/>
          </a:ln>
        </p:spPr>
      </p:pic>
      <p:sp>
        <p:nvSpPr>
          <p:cNvPr id="7" name="TextBox 6"/>
          <p:cNvSpPr txBox="1"/>
          <p:nvPr/>
        </p:nvSpPr>
        <p:spPr>
          <a:xfrm>
            <a:off x="2628900" y="5867400"/>
            <a:ext cx="5287088" cy="400110"/>
          </a:xfrm>
          <a:prstGeom prst="rect">
            <a:avLst/>
          </a:prstGeom>
          <a:noFill/>
        </p:spPr>
        <p:txBody>
          <a:bodyPr wrap="none" rtlCol="0">
            <a:spAutoFit/>
          </a:bodyPr>
          <a:lstStyle/>
          <a:p>
            <a:r>
              <a:rPr lang="en-US" sz="2000" dirty="0"/>
              <a:t>Figure 7.1: Examples of a user’s preferences</a:t>
            </a:r>
            <a:endParaRPr lang="th-TH"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9829800" cy="4983163"/>
          </a:xfrm>
        </p:spPr>
        <p:txBody>
          <a:bodyPr/>
          <a:lstStyle/>
          <a:p>
            <a:r>
              <a:rPr lang="en-US" sz="2400" b="1" u="sng" dirty="0"/>
              <a:t>Example 7.2:</a:t>
            </a:r>
            <a:r>
              <a:rPr lang="en-US" sz="2400" b="1" dirty="0"/>
              <a:t>  Figure 7.2 </a:t>
            </a:r>
            <a:r>
              <a:rPr lang="en-US" sz="2400" dirty="0"/>
              <a:t>shows some data for a </a:t>
            </a:r>
            <a:r>
              <a:rPr lang="en-US" sz="2400" b="1" dirty="0"/>
              <a:t>linear regression task</a:t>
            </a:r>
            <a:r>
              <a:rPr lang="en-US" sz="2400" dirty="0"/>
              <a:t>, where the aim is to predict the value of feature </a:t>
            </a:r>
            <a:r>
              <a:rPr lang="en-US" sz="2400" b="1" i="1" dirty="0"/>
              <a:t>Y </a:t>
            </a:r>
            <a:r>
              <a:rPr lang="en-US" sz="2400" dirty="0"/>
              <a:t>on examples for which the value of feature </a:t>
            </a:r>
            <a:r>
              <a:rPr lang="en-US" sz="2400" b="1" i="1" dirty="0"/>
              <a:t>X</a:t>
            </a:r>
            <a:r>
              <a:rPr lang="en-US" sz="2400" dirty="0"/>
              <a:t> is provided </a:t>
            </a:r>
          </a:p>
          <a:p>
            <a:pPr lvl="1"/>
            <a:r>
              <a:rPr lang="en-US" sz="2400" dirty="0"/>
              <a:t>This is a </a:t>
            </a:r>
            <a:r>
              <a:rPr lang="en-US" sz="2400" b="1" dirty="0"/>
              <a:t>regression task </a:t>
            </a:r>
            <a:r>
              <a:rPr lang="en-US" sz="2400" dirty="0"/>
              <a:t>because </a:t>
            </a:r>
            <a:r>
              <a:rPr lang="en-US" sz="2400" b="1" i="1" dirty="0"/>
              <a:t>Y </a:t>
            </a:r>
            <a:r>
              <a:rPr lang="en-US" sz="2400" dirty="0"/>
              <a:t>is a </a:t>
            </a:r>
            <a:r>
              <a:rPr lang="en-US" sz="2400" b="1" dirty="0"/>
              <a:t>real-valued feature</a:t>
            </a:r>
            <a:r>
              <a:rPr lang="en-US" sz="2400" dirty="0"/>
              <a:t>. </a:t>
            </a:r>
          </a:p>
          <a:p>
            <a:pPr lvl="1"/>
            <a:r>
              <a:rPr lang="en-US" sz="2400" dirty="0"/>
              <a:t>Predicting a value of </a:t>
            </a:r>
            <a:r>
              <a:rPr lang="en-US" sz="2400" b="1" i="1" dirty="0"/>
              <a:t>Y,</a:t>
            </a:r>
            <a:r>
              <a:rPr lang="en-US" sz="2400" dirty="0"/>
              <a:t> for example, </a:t>
            </a:r>
            <a:r>
              <a:rPr lang="en-US" sz="2400" b="1" i="1" dirty="0"/>
              <a:t>e</a:t>
            </a:r>
            <a:r>
              <a:rPr lang="en-US" sz="2400" b="1" baseline="-25000" dirty="0"/>
              <a:t>8,</a:t>
            </a:r>
            <a:r>
              <a:rPr lang="en-US" sz="2400" dirty="0"/>
              <a:t> is an </a:t>
            </a:r>
            <a:r>
              <a:rPr lang="en-US" sz="2400" b="1" u="sng" dirty="0"/>
              <a:t>interpolation</a:t>
            </a:r>
            <a:r>
              <a:rPr lang="en-US" sz="2400" u="sng" dirty="0"/>
              <a:t> </a:t>
            </a:r>
            <a:r>
              <a:rPr lang="en-US" sz="2400" b="1" u="sng" dirty="0"/>
              <a:t>problem</a:t>
            </a:r>
            <a:r>
              <a:rPr lang="en-US" sz="2400" dirty="0"/>
              <a:t>, </a:t>
            </a:r>
            <a:r>
              <a:rPr lang="en-US" sz="2400" i="1" dirty="0"/>
              <a:t>as its value for the </a:t>
            </a:r>
            <a:r>
              <a:rPr lang="en-US" sz="2400" b="1" i="1" dirty="0"/>
              <a:t>input feature </a:t>
            </a:r>
            <a:r>
              <a:rPr lang="en-US" sz="2400" i="1" dirty="0"/>
              <a:t>is </a:t>
            </a:r>
            <a:r>
              <a:rPr lang="en-US" sz="2400" b="1" i="1" dirty="0"/>
              <a:t>between the values </a:t>
            </a:r>
            <a:r>
              <a:rPr lang="en-US" sz="2400" i="1" dirty="0"/>
              <a:t>of the training examples</a:t>
            </a:r>
            <a:r>
              <a:rPr lang="en-US" sz="2400" dirty="0"/>
              <a:t>. </a:t>
            </a:r>
          </a:p>
          <a:p>
            <a:pPr lvl="1"/>
            <a:r>
              <a:rPr lang="en-US" sz="2400" dirty="0"/>
              <a:t>Predicting a value of </a:t>
            </a:r>
            <a:r>
              <a:rPr lang="en-US" sz="2400" b="1" i="1" dirty="0"/>
              <a:t>Y</a:t>
            </a:r>
            <a:r>
              <a:rPr lang="en-US" sz="2400" dirty="0"/>
              <a:t> for the example </a:t>
            </a:r>
            <a:r>
              <a:rPr lang="en-US" sz="2400" b="1" i="1" dirty="0"/>
              <a:t>e</a:t>
            </a:r>
            <a:r>
              <a:rPr lang="en-US" sz="2400" b="1" baseline="-25000" dirty="0"/>
              <a:t>9</a:t>
            </a:r>
            <a:r>
              <a:rPr lang="en-US" sz="2400" dirty="0"/>
              <a:t> is an </a:t>
            </a:r>
            <a:r>
              <a:rPr lang="en-US" sz="2400" b="1" u="sng" dirty="0"/>
              <a:t>extrapolation problem </a:t>
            </a:r>
            <a:r>
              <a:rPr lang="en-US" sz="2400" dirty="0"/>
              <a:t>because its </a:t>
            </a:r>
            <a:r>
              <a:rPr lang="en-US" sz="2400" b="1" i="1" dirty="0"/>
              <a:t>X</a:t>
            </a:r>
            <a:r>
              <a:rPr lang="en-US" sz="2400" dirty="0"/>
              <a:t> value is </a:t>
            </a:r>
            <a:r>
              <a:rPr lang="en-US" sz="2400" b="1" dirty="0"/>
              <a:t>outside the range </a:t>
            </a:r>
            <a:r>
              <a:rPr lang="en-US" sz="2400" dirty="0"/>
              <a:t>of the </a:t>
            </a:r>
            <a:r>
              <a:rPr lang="en-US" sz="2400" b="1" dirty="0"/>
              <a:t>training examples</a:t>
            </a:r>
            <a:r>
              <a:rPr lang="en-US" sz="2400" dirty="0"/>
              <a:t>.</a:t>
            </a:r>
            <a:endParaRPr lang="th-TH" sz="2400"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17</a:t>
            </a:fld>
            <a:endParaRPr lang="th-TH"/>
          </a:p>
        </p:txBody>
      </p:sp>
      <p:sp>
        <p:nvSpPr>
          <p:cNvPr id="6" name="Title 1"/>
          <p:cNvSpPr>
            <a:spLocks noGrp="1"/>
          </p:cNvSpPr>
          <p:nvPr>
            <p:ph type="title"/>
          </p:nvPr>
        </p:nvSpPr>
        <p:spPr>
          <a:xfrm>
            <a:off x="493374" y="249292"/>
            <a:ext cx="9258300" cy="715962"/>
          </a:xfrm>
        </p:spPr>
        <p:txBody>
          <a:bodyPr/>
          <a:lstStyle/>
          <a:p>
            <a:r>
              <a:rPr lang="en-US" sz="4000" dirty="0"/>
              <a:t>Supervised Learning</a:t>
            </a:r>
            <a:endParaRPr lang="th-TH" sz="4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18</a:t>
            </a:fld>
            <a:endParaRPr lang="th-TH"/>
          </a:p>
        </p:txBody>
      </p:sp>
      <p:sp>
        <p:nvSpPr>
          <p:cNvPr id="6" name="Title 1"/>
          <p:cNvSpPr>
            <a:spLocks noGrp="1"/>
          </p:cNvSpPr>
          <p:nvPr>
            <p:ph type="title"/>
          </p:nvPr>
        </p:nvSpPr>
        <p:spPr>
          <a:xfrm>
            <a:off x="419100" y="457200"/>
            <a:ext cx="9258300" cy="715962"/>
          </a:xfrm>
        </p:spPr>
        <p:txBody>
          <a:bodyPr/>
          <a:lstStyle/>
          <a:p>
            <a:r>
              <a:rPr lang="en-US" sz="4000" dirty="0"/>
              <a:t>Supervised Learning</a:t>
            </a:r>
            <a:endParaRPr lang="th-TH" sz="4000" dirty="0"/>
          </a:p>
        </p:txBody>
      </p:sp>
      <p:pic>
        <p:nvPicPr>
          <p:cNvPr id="158722" name="Picture 2"/>
          <p:cNvPicPr>
            <a:picLocks noChangeAspect="1" noChangeArrowheads="1"/>
          </p:cNvPicPr>
          <p:nvPr/>
        </p:nvPicPr>
        <p:blipFill>
          <a:blip r:embed="rId2" cstate="print"/>
          <a:srcRect/>
          <a:stretch>
            <a:fillRect/>
          </a:stretch>
        </p:blipFill>
        <p:spPr bwMode="auto">
          <a:xfrm>
            <a:off x="1328945" y="1371600"/>
            <a:ext cx="7629109" cy="462915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219200"/>
            <a:ext cx="9753600" cy="4906963"/>
          </a:xfrm>
        </p:spPr>
        <p:txBody>
          <a:bodyPr/>
          <a:lstStyle/>
          <a:p>
            <a:r>
              <a:rPr lang="en-US" sz="2800" dirty="0"/>
              <a:t>A </a:t>
            </a:r>
            <a:r>
              <a:rPr lang="en-US" sz="2800" b="1" dirty="0"/>
              <a:t>point estimate </a:t>
            </a:r>
            <a:r>
              <a:rPr lang="en-US" sz="2800" dirty="0"/>
              <a:t>for target feature </a:t>
            </a:r>
            <a:r>
              <a:rPr lang="en-US" sz="2800" b="1" i="1" dirty="0"/>
              <a:t>Y</a:t>
            </a:r>
            <a:r>
              <a:rPr lang="en-US" sz="2800" dirty="0"/>
              <a:t> on example </a:t>
            </a:r>
            <a:r>
              <a:rPr lang="en-US" sz="2800" b="1" i="1" dirty="0"/>
              <a:t>e</a:t>
            </a:r>
            <a:r>
              <a:rPr lang="en-US" sz="2800" dirty="0"/>
              <a:t> is a prediction of the value of </a:t>
            </a:r>
            <a:r>
              <a:rPr lang="en-US" sz="2800" b="1" i="1" dirty="0"/>
              <a:t>Y</a:t>
            </a:r>
            <a:r>
              <a:rPr lang="en-US" sz="2800" b="1" dirty="0"/>
              <a:t>(</a:t>
            </a:r>
            <a:r>
              <a:rPr lang="en-US" sz="2800" b="1" i="1" dirty="0"/>
              <a:t>e</a:t>
            </a:r>
            <a:r>
              <a:rPr lang="en-US" sz="2800" b="1" dirty="0"/>
              <a:t>) </a:t>
            </a:r>
            <a:r>
              <a:rPr lang="en-US" sz="2800" dirty="0"/>
              <a:t>called the </a:t>
            </a:r>
            <a:r>
              <a:rPr lang="en-US" sz="2800" b="1" i="1" dirty="0"/>
              <a:t>desired output</a:t>
            </a:r>
            <a:r>
              <a:rPr lang="en-US" sz="2800" dirty="0"/>
              <a:t>.</a:t>
            </a:r>
          </a:p>
          <a:p>
            <a:r>
              <a:rPr lang="en-US" sz="2800" dirty="0"/>
              <a:t>Let </a:t>
            </a:r>
            <a:r>
              <a:rPr lang="en-US" sz="2800" b="1" i="1" dirty="0"/>
              <a:t>Y’</a:t>
            </a:r>
            <a:r>
              <a:rPr lang="en-US" sz="2800" b="1" dirty="0"/>
              <a:t>(</a:t>
            </a:r>
            <a:r>
              <a:rPr lang="en-US" sz="2800" b="1" i="1" dirty="0"/>
              <a:t>e</a:t>
            </a:r>
            <a:r>
              <a:rPr lang="en-US" sz="2800" b="1" dirty="0"/>
              <a:t>)</a:t>
            </a:r>
            <a:r>
              <a:rPr lang="en-US" sz="2800" dirty="0"/>
              <a:t> be the </a:t>
            </a:r>
            <a:r>
              <a:rPr lang="en-US" sz="2800" b="1" dirty="0"/>
              <a:t>predicted </a:t>
            </a:r>
            <a:r>
              <a:rPr lang="en-US" sz="2800" dirty="0"/>
              <a:t>or </a:t>
            </a:r>
            <a:r>
              <a:rPr lang="en-US" sz="2800" b="1" i="1" dirty="0"/>
              <a:t>calculated output</a:t>
            </a:r>
            <a:r>
              <a:rPr lang="en-US" sz="2800" dirty="0"/>
              <a:t> for the same target feature on the example </a:t>
            </a:r>
            <a:r>
              <a:rPr lang="en-US" sz="2800" b="1" i="1" dirty="0"/>
              <a:t>e</a:t>
            </a:r>
            <a:r>
              <a:rPr lang="en-US" sz="2800" dirty="0"/>
              <a:t>.</a:t>
            </a:r>
          </a:p>
          <a:p>
            <a:r>
              <a:rPr lang="en-US" sz="2800" dirty="0"/>
              <a:t>The </a:t>
            </a:r>
            <a:r>
              <a:rPr lang="en-US" sz="2800" b="1" dirty="0"/>
              <a:t>prediction</a:t>
            </a:r>
            <a:r>
              <a:rPr lang="en-US" sz="2800" dirty="0"/>
              <a:t> </a:t>
            </a:r>
            <a:r>
              <a:rPr lang="en-US" sz="2800" b="1" dirty="0"/>
              <a:t>error</a:t>
            </a:r>
            <a:r>
              <a:rPr lang="en-US" sz="2800" dirty="0"/>
              <a:t> on this feature is a measure of how close each other</a:t>
            </a:r>
            <a:r>
              <a:rPr lang="en-US" sz="2800" b="1" dirty="0"/>
              <a:t>, </a:t>
            </a:r>
            <a:r>
              <a:rPr lang="en-US" sz="2800" b="1" i="1" dirty="0"/>
              <a:t>Es</a:t>
            </a:r>
            <a:r>
              <a:rPr lang="en-US" sz="2800" dirty="0"/>
              <a:t> = </a:t>
            </a:r>
            <a:r>
              <a:rPr lang="en-US" sz="2800" b="1" i="1" dirty="0"/>
              <a:t>Y</a:t>
            </a:r>
            <a:r>
              <a:rPr lang="en-US" sz="2800" b="1" dirty="0"/>
              <a:t>(</a:t>
            </a:r>
            <a:r>
              <a:rPr lang="en-US" sz="2800" b="1" i="1" dirty="0"/>
              <a:t>e</a:t>
            </a:r>
            <a:r>
              <a:rPr lang="en-US" sz="2800" b="1" dirty="0"/>
              <a:t>) </a:t>
            </a:r>
            <a:r>
              <a:rPr lang="en-US" sz="2800" dirty="0">
                <a:sym typeface="Symbol"/>
              </a:rPr>
              <a:t>-</a:t>
            </a:r>
            <a:r>
              <a:rPr lang="en-US" sz="2800" b="1" dirty="0"/>
              <a:t> </a:t>
            </a:r>
            <a:r>
              <a:rPr lang="en-US" sz="2800" b="1" i="1" dirty="0"/>
              <a:t>Y’</a:t>
            </a:r>
            <a:r>
              <a:rPr lang="en-US" sz="2800" b="1" dirty="0"/>
              <a:t>(</a:t>
            </a:r>
            <a:r>
              <a:rPr lang="en-US" sz="2800" b="1" i="1" dirty="0"/>
              <a:t>e</a:t>
            </a:r>
            <a:r>
              <a:rPr lang="en-US" sz="2800" b="1" dirty="0"/>
              <a:t>)</a:t>
            </a:r>
            <a:r>
              <a:rPr lang="en-US" sz="2800" dirty="0"/>
              <a:t> </a:t>
            </a:r>
          </a:p>
          <a:p>
            <a:pPr lvl="1"/>
            <a:r>
              <a:rPr lang="en-US" sz="2400" dirty="0"/>
              <a:t>For </a:t>
            </a:r>
            <a:r>
              <a:rPr lang="en-US" sz="2400" b="1" u="sng" dirty="0"/>
              <a:t>regression</a:t>
            </a:r>
            <a:r>
              <a:rPr lang="en-US" sz="2400" dirty="0"/>
              <a:t>, when the target feature </a:t>
            </a:r>
            <a:r>
              <a:rPr lang="en-US" sz="2400" b="1" i="1" dirty="0"/>
              <a:t>Y</a:t>
            </a:r>
            <a:r>
              <a:rPr lang="en-US" sz="2400" dirty="0"/>
              <a:t> is </a:t>
            </a:r>
            <a:r>
              <a:rPr lang="en-US" sz="2400" b="1" dirty="0"/>
              <a:t>real-valued</a:t>
            </a:r>
            <a:r>
              <a:rPr lang="en-US" sz="2400" dirty="0"/>
              <a:t>, </a:t>
            </a:r>
            <a:r>
              <a:rPr lang="en-US" sz="2400" b="1" i="1" dirty="0"/>
              <a:t>Y’</a:t>
            </a:r>
            <a:r>
              <a:rPr lang="en-US" sz="2400" b="1" dirty="0"/>
              <a:t>(</a:t>
            </a:r>
            <a:r>
              <a:rPr lang="en-US" sz="2400" b="1" i="1" dirty="0"/>
              <a:t>e</a:t>
            </a:r>
            <a:r>
              <a:rPr lang="en-US" sz="2400" b="1" dirty="0"/>
              <a:t>)</a:t>
            </a:r>
            <a:r>
              <a:rPr lang="en-US" sz="2400" dirty="0"/>
              <a:t> and </a:t>
            </a:r>
            <a:r>
              <a:rPr lang="en-US" sz="2400" b="1" i="1" dirty="0"/>
              <a:t>Y</a:t>
            </a:r>
            <a:r>
              <a:rPr lang="en-US" sz="2400" b="1" dirty="0"/>
              <a:t>(</a:t>
            </a:r>
            <a:r>
              <a:rPr lang="en-US" sz="2400" b="1" i="1" dirty="0"/>
              <a:t>e</a:t>
            </a:r>
            <a:r>
              <a:rPr lang="en-US" sz="2400" b="1" dirty="0"/>
              <a:t>) </a:t>
            </a:r>
            <a:r>
              <a:rPr lang="en-US" sz="2400" dirty="0"/>
              <a:t>are </a:t>
            </a:r>
            <a:r>
              <a:rPr lang="en-US" sz="2400" b="1" dirty="0"/>
              <a:t>real numbers </a:t>
            </a:r>
            <a:r>
              <a:rPr lang="en-US" sz="2400" dirty="0"/>
              <a:t>that can be compared arithmetically.</a:t>
            </a:r>
          </a:p>
          <a:p>
            <a:pPr lvl="1"/>
            <a:r>
              <a:rPr lang="en-US" sz="2400" dirty="0"/>
              <a:t>For </a:t>
            </a:r>
            <a:r>
              <a:rPr lang="en-US" sz="2400" b="1" u="sng" dirty="0"/>
              <a:t>classification</a:t>
            </a:r>
            <a:r>
              <a:rPr lang="en-US" sz="2400" dirty="0"/>
              <a:t>, when the target feature </a:t>
            </a:r>
            <a:r>
              <a:rPr lang="en-US" sz="2400" b="1" i="1" dirty="0"/>
              <a:t>Y</a:t>
            </a:r>
            <a:r>
              <a:rPr lang="en-US" sz="2400" dirty="0"/>
              <a:t> is a </a:t>
            </a:r>
            <a:r>
              <a:rPr lang="en-US" sz="2400" b="1" dirty="0"/>
              <a:t>discrete </a:t>
            </a:r>
            <a:r>
              <a:rPr lang="en-US" sz="2400" dirty="0"/>
              <a:t>value, there are several alternatives.</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19</a:t>
            </a:fld>
            <a:endParaRPr lang="th-TH" dirty="0"/>
          </a:p>
        </p:txBody>
      </p:sp>
      <p:sp>
        <p:nvSpPr>
          <p:cNvPr id="6" name="Title 1"/>
          <p:cNvSpPr>
            <a:spLocks noGrp="1"/>
          </p:cNvSpPr>
          <p:nvPr>
            <p:ph type="title"/>
          </p:nvPr>
        </p:nvSpPr>
        <p:spPr>
          <a:xfrm>
            <a:off x="514350" y="274638"/>
            <a:ext cx="9258300" cy="868362"/>
          </a:xfrm>
        </p:spPr>
        <p:txBody>
          <a:bodyPr/>
          <a:lstStyle/>
          <a:p>
            <a:r>
              <a:rPr lang="en-US" sz="4000" dirty="0"/>
              <a:t>Evaluating Predictions</a:t>
            </a:r>
            <a:endParaRPr lang="th-TH"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15962"/>
          </a:xfrm>
        </p:spPr>
        <p:txBody>
          <a:bodyPr/>
          <a:lstStyle/>
          <a:p>
            <a:r>
              <a:rPr lang="en-US" sz="4000" dirty="0"/>
              <a:t>Overview</a:t>
            </a:r>
            <a:endParaRPr lang="th-TH" sz="4000" dirty="0"/>
          </a:p>
        </p:txBody>
      </p:sp>
      <p:sp>
        <p:nvSpPr>
          <p:cNvPr id="3" name="Content Placeholder 2"/>
          <p:cNvSpPr>
            <a:spLocks noGrp="1"/>
          </p:cNvSpPr>
          <p:nvPr>
            <p:ph idx="1"/>
          </p:nvPr>
        </p:nvSpPr>
        <p:spPr>
          <a:xfrm>
            <a:off x="342900" y="990600"/>
            <a:ext cx="9601200" cy="5495131"/>
          </a:xfrm>
        </p:spPr>
        <p:txBody>
          <a:bodyPr/>
          <a:lstStyle/>
          <a:p>
            <a:r>
              <a:rPr lang="en-US" sz="2800" dirty="0"/>
              <a:t>The ability to </a:t>
            </a:r>
            <a:r>
              <a:rPr lang="en-US" sz="2800" b="1" dirty="0"/>
              <a:t>learn </a:t>
            </a:r>
            <a:r>
              <a:rPr lang="en-US" sz="2800" dirty="0"/>
              <a:t>is essential to an </a:t>
            </a:r>
            <a:r>
              <a:rPr lang="en-US" sz="2800" b="1" dirty="0"/>
              <a:t>intelligent agent</a:t>
            </a:r>
            <a:r>
              <a:rPr lang="en-US" sz="2800" dirty="0"/>
              <a:t>.</a:t>
            </a:r>
          </a:p>
          <a:p>
            <a:r>
              <a:rPr lang="en-US" sz="2800" b="1" dirty="0"/>
              <a:t>Learning</a:t>
            </a:r>
            <a:r>
              <a:rPr lang="en-US" sz="2800" dirty="0"/>
              <a:t> is the ability of an agent to improve its </a:t>
            </a:r>
            <a:r>
              <a:rPr lang="en-US" sz="2800" b="1" i="1" dirty="0"/>
              <a:t>behavior </a:t>
            </a:r>
            <a:r>
              <a:rPr lang="en-US" sz="2800" dirty="0"/>
              <a:t>based on </a:t>
            </a:r>
            <a:r>
              <a:rPr lang="en-US" sz="2800" b="1" dirty="0"/>
              <a:t>experience</a:t>
            </a:r>
            <a:r>
              <a:rPr lang="en-US" sz="2800" dirty="0"/>
              <a:t>:</a:t>
            </a:r>
          </a:p>
          <a:p>
            <a:pPr lvl="1"/>
            <a:r>
              <a:rPr lang="en-US" sz="2400" dirty="0"/>
              <a:t>The </a:t>
            </a:r>
            <a:r>
              <a:rPr lang="en-US" sz="2400" b="1" i="1" dirty="0"/>
              <a:t>range of behaviors </a:t>
            </a:r>
            <a:r>
              <a:rPr lang="en-US" sz="2400" dirty="0"/>
              <a:t>is expanded; </a:t>
            </a:r>
            <a:r>
              <a:rPr lang="en-US" sz="2400" i="1" dirty="0"/>
              <a:t>the agent can do more</a:t>
            </a:r>
            <a:r>
              <a:rPr lang="en-US" sz="2400" dirty="0"/>
              <a:t>.</a:t>
            </a:r>
          </a:p>
          <a:p>
            <a:pPr lvl="1"/>
            <a:r>
              <a:rPr lang="en-US" sz="2400" dirty="0"/>
              <a:t>The </a:t>
            </a:r>
            <a:r>
              <a:rPr lang="en-US" sz="2400" b="1" i="1" dirty="0"/>
              <a:t>accuracy of tasks </a:t>
            </a:r>
            <a:r>
              <a:rPr lang="en-US" sz="2400" dirty="0"/>
              <a:t>is improved; </a:t>
            </a:r>
            <a:r>
              <a:rPr lang="en-US" sz="2400" i="1" dirty="0"/>
              <a:t>the agent can do things better</a:t>
            </a:r>
            <a:r>
              <a:rPr lang="en-US" sz="2400" dirty="0"/>
              <a:t>.</a:t>
            </a:r>
          </a:p>
          <a:p>
            <a:pPr lvl="1"/>
            <a:r>
              <a:rPr lang="en-US" sz="2400" dirty="0"/>
              <a:t>The </a:t>
            </a:r>
            <a:r>
              <a:rPr lang="en-US" sz="2400" i="1" dirty="0"/>
              <a:t>speed is improved</a:t>
            </a:r>
            <a:r>
              <a:rPr lang="en-US" sz="2400" dirty="0"/>
              <a:t>; the agent can do things faster.</a:t>
            </a:r>
          </a:p>
          <a:p>
            <a:r>
              <a:rPr lang="en-US" sz="2800" dirty="0"/>
              <a:t>This section considers the problem of </a:t>
            </a:r>
            <a:r>
              <a:rPr lang="en-US" sz="2800" b="1" dirty="0"/>
              <a:t>supervised learning</a:t>
            </a:r>
            <a:r>
              <a:rPr lang="en-US" sz="2800" dirty="0"/>
              <a:t>: </a:t>
            </a:r>
          </a:p>
          <a:p>
            <a:pPr lvl="1"/>
            <a:r>
              <a:rPr lang="en-US" sz="2400" dirty="0"/>
              <a:t>Supervised learning has a set of </a:t>
            </a:r>
            <a:r>
              <a:rPr lang="en-US" sz="2400" b="1" dirty="0"/>
              <a:t>training examples</a:t>
            </a:r>
            <a:r>
              <a:rPr lang="en-US" sz="2400" dirty="0"/>
              <a:t> (dataset with </a:t>
            </a:r>
            <a:r>
              <a:rPr lang="en-US" sz="2400" b="1" dirty="0"/>
              <a:t>input-output pairs</a:t>
            </a:r>
            <a:r>
              <a:rPr lang="en-US" sz="2400" dirty="0"/>
              <a:t>) that predict the </a:t>
            </a:r>
            <a:r>
              <a:rPr lang="en-US" sz="2400" b="1" dirty="0"/>
              <a:t>output </a:t>
            </a:r>
            <a:r>
              <a:rPr lang="en-US" sz="2400" dirty="0"/>
              <a:t>of a </a:t>
            </a:r>
            <a:r>
              <a:rPr lang="en-US" sz="2400" b="1" i="1" dirty="0"/>
              <a:t>new example </a:t>
            </a:r>
            <a:r>
              <a:rPr lang="en-US" sz="2400" dirty="0"/>
              <a:t>(</a:t>
            </a:r>
            <a:r>
              <a:rPr lang="en-US" sz="2400" i="1" dirty="0"/>
              <a:t>a new input not in the training data set</a:t>
            </a:r>
            <a:r>
              <a:rPr lang="en-US" sz="2400" dirty="0"/>
              <a:t>).</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2</a:t>
            </a:fld>
            <a:endParaRPr lang="th-TH"/>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143000"/>
            <a:ext cx="9829800" cy="4983163"/>
          </a:xfrm>
        </p:spPr>
        <p:txBody>
          <a:bodyPr/>
          <a:lstStyle/>
          <a:p>
            <a:r>
              <a:rPr lang="en-US" sz="2400" dirty="0"/>
              <a:t>In the following measures of </a:t>
            </a:r>
            <a:r>
              <a:rPr lang="en-US" sz="2400" b="1" dirty="0"/>
              <a:t>prediction error</a:t>
            </a:r>
            <a:r>
              <a:rPr lang="en-US" sz="2400" dirty="0"/>
              <a:t>, </a:t>
            </a:r>
            <a:r>
              <a:rPr lang="en-US" sz="2400" b="1" i="1" dirty="0"/>
              <a:t>Es</a:t>
            </a:r>
            <a:r>
              <a:rPr lang="en-US" sz="2400" dirty="0"/>
              <a:t> is a set of examples, and </a:t>
            </a:r>
            <a:r>
              <a:rPr lang="en-US" sz="2400" b="1" i="1" dirty="0"/>
              <a:t>T</a:t>
            </a:r>
            <a:r>
              <a:rPr lang="en-US" sz="2400" dirty="0"/>
              <a:t> is a set of target features.</a:t>
            </a:r>
          </a:p>
          <a:p>
            <a:r>
              <a:rPr lang="en-US" sz="2400" dirty="0"/>
              <a:t>For target feature </a:t>
            </a:r>
            <a:r>
              <a:rPr lang="en-US" sz="2400" b="1" i="1" dirty="0"/>
              <a:t>Y</a:t>
            </a:r>
            <a:r>
              <a:rPr lang="en-US" sz="2400" dirty="0"/>
              <a:t> </a:t>
            </a:r>
            <a:r>
              <a:rPr lang="en-US" sz="2400" b="1" dirty="0"/>
              <a:t>∈</a:t>
            </a:r>
            <a:r>
              <a:rPr lang="en-US" sz="2400" dirty="0"/>
              <a:t> </a:t>
            </a:r>
            <a:r>
              <a:rPr lang="en-US" sz="2400" b="1" i="1" dirty="0"/>
              <a:t>T</a:t>
            </a:r>
            <a:r>
              <a:rPr lang="en-US" sz="2400" dirty="0"/>
              <a:t> and example </a:t>
            </a:r>
            <a:r>
              <a:rPr lang="en-US" sz="2400" b="1" i="1" dirty="0"/>
              <a:t>e</a:t>
            </a:r>
            <a:r>
              <a:rPr lang="en-US" sz="2400" b="1" dirty="0"/>
              <a:t> ∈ </a:t>
            </a:r>
            <a:r>
              <a:rPr lang="en-US" sz="2400" b="1" i="1" dirty="0"/>
              <a:t>Es</a:t>
            </a:r>
            <a:r>
              <a:rPr lang="en-US" sz="2400" dirty="0"/>
              <a:t>, the actual value is </a:t>
            </a:r>
            <a:r>
              <a:rPr lang="en-US" sz="2400" b="1" i="1" dirty="0"/>
              <a:t>Y</a:t>
            </a:r>
            <a:r>
              <a:rPr lang="en-US" sz="2400" b="1" dirty="0"/>
              <a:t>(</a:t>
            </a:r>
            <a:r>
              <a:rPr lang="en-US" sz="2400" b="1" i="1" dirty="0"/>
              <a:t>e</a:t>
            </a:r>
            <a:r>
              <a:rPr lang="en-US" sz="2400" b="1" dirty="0"/>
              <a:t>)</a:t>
            </a:r>
            <a:r>
              <a:rPr lang="en-US" sz="2400" dirty="0"/>
              <a:t> and the predicted value is </a:t>
            </a:r>
            <a:r>
              <a:rPr lang="en-US" sz="2400" b="1" i="1" dirty="0"/>
              <a:t>Y’</a:t>
            </a:r>
            <a:r>
              <a:rPr lang="en-US" sz="2400" b="1" dirty="0"/>
              <a:t>(</a:t>
            </a:r>
            <a:r>
              <a:rPr lang="en-US" sz="2400" b="1" i="1" dirty="0"/>
              <a:t>e</a:t>
            </a:r>
            <a:r>
              <a:rPr lang="en-US" sz="2400" b="1" dirty="0"/>
              <a:t>)</a:t>
            </a:r>
            <a:r>
              <a:rPr lang="en-US" sz="2400" dirty="0"/>
              <a:t>.</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20</a:t>
            </a:fld>
            <a:endParaRPr lang="th-TH"/>
          </a:p>
        </p:txBody>
      </p:sp>
      <p:sp>
        <p:nvSpPr>
          <p:cNvPr id="6" name="Title 1"/>
          <p:cNvSpPr>
            <a:spLocks noGrp="1"/>
          </p:cNvSpPr>
          <p:nvPr>
            <p:ph type="title"/>
          </p:nvPr>
        </p:nvSpPr>
        <p:spPr>
          <a:xfrm>
            <a:off x="514350" y="274638"/>
            <a:ext cx="9258300" cy="868362"/>
          </a:xfrm>
        </p:spPr>
        <p:txBody>
          <a:bodyPr/>
          <a:lstStyle/>
          <a:p>
            <a:r>
              <a:rPr lang="en-US" sz="4000" dirty="0"/>
              <a:t>Evaluating Predictions</a:t>
            </a:r>
            <a:endParaRPr lang="th-TH" sz="4000" dirty="0"/>
          </a:p>
        </p:txBody>
      </p:sp>
      <p:pic>
        <p:nvPicPr>
          <p:cNvPr id="175105" name="Picture 1"/>
          <p:cNvPicPr>
            <a:picLocks noChangeAspect="1" noChangeArrowheads="1"/>
          </p:cNvPicPr>
          <p:nvPr/>
        </p:nvPicPr>
        <p:blipFill>
          <a:blip r:embed="rId2" cstate="print"/>
          <a:srcRect/>
          <a:stretch>
            <a:fillRect/>
          </a:stretch>
        </p:blipFill>
        <p:spPr bwMode="auto">
          <a:xfrm>
            <a:off x="647700" y="2895600"/>
            <a:ext cx="8734425" cy="30956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21</a:t>
            </a:fld>
            <a:endParaRPr lang="th-TH"/>
          </a:p>
        </p:txBody>
      </p:sp>
      <p:sp>
        <p:nvSpPr>
          <p:cNvPr id="6" name="Title 1"/>
          <p:cNvSpPr>
            <a:spLocks noGrp="1"/>
          </p:cNvSpPr>
          <p:nvPr>
            <p:ph type="title"/>
          </p:nvPr>
        </p:nvSpPr>
        <p:spPr>
          <a:xfrm>
            <a:off x="514350" y="274638"/>
            <a:ext cx="9258300" cy="868362"/>
          </a:xfrm>
        </p:spPr>
        <p:txBody>
          <a:bodyPr/>
          <a:lstStyle/>
          <a:p>
            <a:r>
              <a:rPr lang="en-US" sz="4000" dirty="0"/>
              <a:t>Evaluating Predictions</a:t>
            </a:r>
            <a:endParaRPr lang="th-TH" sz="4000" dirty="0"/>
          </a:p>
        </p:txBody>
      </p:sp>
      <p:pic>
        <p:nvPicPr>
          <p:cNvPr id="174081" name="Picture 1"/>
          <p:cNvPicPr>
            <a:picLocks noChangeAspect="1" noChangeArrowheads="1"/>
          </p:cNvPicPr>
          <p:nvPr/>
        </p:nvPicPr>
        <p:blipFill>
          <a:blip r:embed="rId2" cstate="print"/>
          <a:srcRect/>
          <a:stretch>
            <a:fillRect/>
          </a:stretch>
        </p:blipFill>
        <p:spPr bwMode="auto">
          <a:xfrm>
            <a:off x="266700" y="1143000"/>
            <a:ext cx="9570297" cy="488156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Evaluating Predictions</a:t>
            </a:r>
            <a:endParaRPr lang="th-TH" sz="4000" dirty="0"/>
          </a:p>
        </p:txBody>
      </p:sp>
      <p:sp>
        <p:nvSpPr>
          <p:cNvPr id="3" name="Content Placeholder 2"/>
          <p:cNvSpPr>
            <a:spLocks noGrp="1"/>
          </p:cNvSpPr>
          <p:nvPr>
            <p:ph idx="1"/>
          </p:nvPr>
        </p:nvSpPr>
        <p:spPr>
          <a:xfrm>
            <a:off x="342900" y="1447800"/>
            <a:ext cx="9677400" cy="4678363"/>
          </a:xfrm>
        </p:spPr>
        <p:txBody>
          <a:bodyPr/>
          <a:lstStyle/>
          <a:p>
            <a:r>
              <a:rPr lang="en-US" sz="2800" dirty="0"/>
              <a:t>The </a:t>
            </a:r>
            <a:r>
              <a:rPr lang="en-US" sz="2800" b="1" dirty="0"/>
              <a:t>sum-of-squares error (SOSE) </a:t>
            </a:r>
            <a:r>
              <a:rPr lang="en-US" sz="2800" dirty="0"/>
              <a:t>example:</a:t>
            </a:r>
          </a:p>
          <a:p>
            <a:endParaRPr lang="en-US" sz="28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22</a:t>
            </a:fld>
            <a:endParaRPr lang="th-TH"/>
          </a:p>
        </p:txBody>
      </p:sp>
      <p:pic>
        <p:nvPicPr>
          <p:cNvPr id="7" name="Picture 4"/>
          <p:cNvPicPr>
            <a:picLocks noChangeAspect="1" noChangeArrowheads="1"/>
          </p:cNvPicPr>
          <p:nvPr/>
        </p:nvPicPr>
        <p:blipFill>
          <a:blip r:embed="rId2" cstate="print"/>
          <a:srcRect/>
          <a:stretch>
            <a:fillRect/>
          </a:stretch>
        </p:blipFill>
        <p:spPr bwMode="auto">
          <a:xfrm>
            <a:off x="419100" y="2057400"/>
            <a:ext cx="9297988" cy="32766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9829800" cy="4906963"/>
          </a:xfrm>
        </p:spPr>
        <p:txBody>
          <a:bodyPr/>
          <a:lstStyle/>
          <a:p>
            <a:r>
              <a:rPr lang="en-US" sz="2800" dirty="0"/>
              <a:t>Minimizing the </a:t>
            </a:r>
            <a:r>
              <a:rPr lang="en-US" sz="2800" b="1" dirty="0"/>
              <a:t>sum-of-squares error </a:t>
            </a:r>
            <a:r>
              <a:rPr lang="en-US" sz="2800" dirty="0"/>
              <a:t>(</a:t>
            </a:r>
            <a:r>
              <a:rPr lang="en-US" sz="2800" b="1" dirty="0"/>
              <a:t>SOSE</a:t>
            </a:r>
            <a:r>
              <a:rPr lang="en-US" sz="2800" dirty="0"/>
              <a:t>) is equivalent to minimizing the </a:t>
            </a:r>
            <a:r>
              <a:rPr lang="en-US" sz="2800" b="1" dirty="0"/>
              <a:t>Root-Mean-Square Error (RMSE) </a:t>
            </a:r>
            <a:r>
              <a:rPr lang="en-US" sz="2800" dirty="0"/>
              <a:t>, obtained by dividing by the number of examples and taking the square root:</a:t>
            </a:r>
          </a:p>
          <a:p>
            <a:pPr>
              <a:buNone/>
            </a:pPr>
            <a:endParaRPr lang="en-US" sz="2800" dirty="0"/>
          </a:p>
          <a:p>
            <a:endParaRPr lang="en-US" sz="2800" dirty="0"/>
          </a:p>
          <a:p>
            <a:pPr lvl="1"/>
            <a:endParaRPr lang="en-US" sz="2400" dirty="0"/>
          </a:p>
          <a:p>
            <a:pPr lvl="1"/>
            <a:r>
              <a:rPr lang="en-US" sz="2400" dirty="0"/>
              <a:t>Where  </a:t>
            </a:r>
            <a:r>
              <a:rPr lang="en-US" sz="2400" b="1" i="1" dirty="0"/>
              <a:t>y</a:t>
            </a:r>
            <a:r>
              <a:rPr lang="en-US" sz="2400" b="1" i="1" baseline="-25000" dirty="0"/>
              <a:t>k</a:t>
            </a:r>
            <a:r>
              <a:rPr lang="en-US" sz="2400" b="1" i="1" dirty="0"/>
              <a:t> </a:t>
            </a:r>
            <a:r>
              <a:rPr lang="en-US" sz="2400" dirty="0"/>
              <a:t>is the actual output value, </a:t>
            </a:r>
            <a:r>
              <a:rPr lang="en-US" sz="2400" b="1" i="1" dirty="0"/>
              <a:t>y</a:t>
            </a:r>
            <a:r>
              <a:rPr lang="en-US" sz="2400" dirty="0"/>
              <a:t> is the calculated/predicted output value, and</a:t>
            </a:r>
            <a:r>
              <a:rPr lang="en-US" sz="2400" b="1" i="1" dirty="0"/>
              <a:t> N </a:t>
            </a:r>
            <a:r>
              <a:rPr lang="en-US" sz="2400" dirty="0"/>
              <a:t>is the total number of data samples</a:t>
            </a:r>
            <a:r>
              <a:rPr lang="en-US" sz="2400" b="1" i="1" baseline="-25000" dirty="0"/>
              <a:t> </a:t>
            </a:r>
          </a:p>
          <a:p>
            <a:endParaRPr lang="th-TH" sz="28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23</a:t>
            </a:fld>
            <a:endParaRPr lang="th-TH"/>
          </a:p>
        </p:txBody>
      </p:sp>
      <p:sp>
        <p:nvSpPr>
          <p:cNvPr id="6" name="Title 1"/>
          <p:cNvSpPr>
            <a:spLocks noGrp="1"/>
          </p:cNvSpPr>
          <p:nvPr>
            <p:ph type="title"/>
          </p:nvPr>
        </p:nvSpPr>
        <p:spPr>
          <a:xfrm>
            <a:off x="514350" y="274638"/>
            <a:ext cx="9258300" cy="1143000"/>
          </a:xfrm>
        </p:spPr>
        <p:txBody>
          <a:bodyPr/>
          <a:lstStyle/>
          <a:p>
            <a:r>
              <a:rPr lang="en-US" sz="4000" dirty="0"/>
              <a:t>Evaluating Predictions</a:t>
            </a:r>
            <a:endParaRPr lang="th-TH" sz="4000" dirty="0"/>
          </a:p>
        </p:txBody>
      </p:sp>
      <p:pic>
        <p:nvPicPr>
          <p:cNvPr id="10" name="Picture 9">
            <a:extLst>
              <a:ext uri="{FF2B5EF4-FFF2-40B4-BE49-F238E27FC236}">
                <a16:creationId xmlns:a16="http://schemas.microsoft.com/office/drawing/2014/main" id="{F0CC334B-BAD8-836D-8BAD-CE4753537FD7}"/>
              </a:ext>
            </a:extLst>
          </p:cNvPr>
          <p:cNvPicPr>
            <a:picLocks noChangeAspect="1"/>
          </p:cNvPicPr>
          <p:nvPr/>
        </p:nvPicPr>
        <p:blipFill>
          <a:blip r:embed="rId2"/>
          <a:stretch>
            <a:fillRect/>
          </a:stretch>
        </p:blipFill>
        <p:spPr>
          <a:xfrm>
            <a:off x="2212117" y="3255952"/>
            <a:ext cx="5862765" cy="13747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B164-4A64-02F3-E4E9-F474EC78EE57}"/>
              </a:ext>
            </a:extLst>
          </p:cNvPr>
          <p:cNvSpPr>
            <a:spLocks noGrp="1"/>
          </p:cNvSpPr>
          <p:nvPr>
            <p:ph type="title"/>
          </p:nvPr>
        </p:nvSpPr>
        <p:spPr>
          <a:xfrm>
            <a:off x="514350" y="163923"/>
            <a:ext cx="9258300" cy="715962"/>
          </a:xfrm>
        </p:spPr>
        <p:txBody>
          <a:bodyPr/>
          <a:lstStyle/>
          <a:p>
            <a:r>
              <a:rPr lang="en-US" sz="4000" dirty="0"/>
              <a:t>Evaluating Predictions</a:t>
            </a:r>
          </a:p>
        </p:txBody>
      </p:sp>
      <p:sp>
        <p:nvSpPr>
          <p:cNvPr id="3" name="Content Placeholder 2">
            <a:extLst>
              <a:ext uri="{FF2B5EF4-FFF2-40B4-BE49-F238E27FC236}">
                <a16:creationId xmlns:a16="http://schemas.microsoft.com/office/drawing/2014/main" id="{F01060EF-BD8C-D2BE-8C15-3EDD49CB97E3}"/>
              </a:ext>
            </a:extLst>
          </p:cNvPr>
          <p:cNvSpPr>
            <a:spLocks noGrp="1"/>
          </p:cNvSpPr>
          <p:nvPr>
            <p:ph idx="1"/>
          </p:nvPr>
        </p:nvSpPr>
        <p:spPr>
          <a:xfrm>
            <a:off x="190500" y="990600"/>
            <a:ext cx="9829800" cy="5254625"/>
          </a:xfrm>
        </p:spPr>
        <p:txBody>
          <a:bodyPr/>
          <a:lstStyle/>
          <a:p>
            <a:r>
              <a:rPr lang="en-US" sz="2400" dirty="0"/>
              <a:t>The results of the various </a:t>
            </a:r>
            <a:r>
              <a:rPr lang="en-US" sz="2400" b="1" i="1" dirty="0"/>
              <a:t>average error value </a:t>
            </a:r>
            <a:r>
              <a:rPr lang="en-US" sz="2400" dirty="0"/>
              <a:t>calculations</a:t>
            </a:r>
            <a:r>
              <a:rPr lang="en-US" sz="2400" b="1" i="1" dirty="0"/>
              <a:t> </a:t>
            </a:r>
            <a:r>
              <a:rPr lang="en-US" sz="2400" dirty="0"/>
              <a:t>of the linear regression data in </a:t>
            </a:r>
            <a:r>
              <a:rPr lang="en-US" sz="2400" b="1" dirty="0"/>
              <a:t>Figure 7.2 </a:t>
            </a:r>
            <a:r>
              <a:rPr lang="en-US" sz="2400" dirty="0"/>
              <a:t>are given below:</a:t>
            </a:r>
          </a:p>
          <a:p>
            <a:pPr lvl="1"/>
            <a:r>
              <a:rPr lang="en-US" sz="2000" b="1" dirty="0"/>
              <a:t>0/1 Error </a:t>
            </a:r>
            <a:r>
              <a:rPr lang="en-US" sz="2000" dirty="0"/>
              <a:t>= </a:t>
            </a:r>
            <a:r>
              <a:rPr lang="en-US" sz="2000" b="1" dirty="0"/>
              <a:t>3</a:t>
            </a:r>
          </a:p>
          <a:p>
            <a:pPr lvl="1"/>
            <a:r>
              <a:rPr lang="en-US" sz="2000" b="1" dirty="0"/>
              <a:t>Absolute Error </a:t>
            </a:r>
            <a:r>
              <a:rPr lang="en-US" sz="2000" dirty="0"/>
              <a:t>= </a:t>
            </a:r>
            <a:r>
              <a:rPr lang="en-US" sz="2000" b="1" dirty="0"/>
              <a:t>1.8</a:t>
            </a:r>
          </a:p>
          <a:p>
            <a:pPr lvl="1"/>
            <a:r>
              <a:rPr lang="en-US" sz="2000" b="1" dirty="0"/>
              <a:t>Sum-of-Square Error </a:t>
            </a:r>
            <a:r>
              <a:rPr lang="en-US" sz="2000" dirty="0"/>
              <a:t>= </a:t>
            </a:r>
            <a:r>
              <a:rPr lang="en-US" sz="2000" b="1" dirty="0"/>
              <a:t>1.3</a:t>
            </a:r>
          </a:p>
          <a:p>
            <a:pPr lvl="1"/>
            <a:r>
              <a:rPr lang="en-US" sz="2000" b="1" dirty="0"/>
              <a:t>Root Mean Square Error </a:t>
            </a:r>
            <a:r>
              <a:rPr lang="en-US" sz="2000" dirty="0"/>
              <a:t>= </a:t>
            </a:r>
            <a:r>
              <a:rPr lang="en-US" sz="2000" b="1" dirty="0"/>
              <a:t>0.431</a:t>
            </a:r>
          </a:p>
        </p:txBody>
      </p:sp>
      <p:sp>
        <p:nvSpPr>
          <p:cNvPr id="4" name="Footer Placeholder 3">
            <a:extLst>
              <a:ext uri="{FF2B5EF4-FFF2-40B4-BE49-F238E27FC236}">
                <a16:creationId xmlns:a16="http://schemas.microsoft.com/office/drawing/2014/main" id="{B4318BBC-6CA6-60F0-C4B8-0B79B364AA2D}"/>
              </a:ext>
            </a:extLst>
          </p:cNvPr>
          <p:cNvSpPr>
            <a:spLocks noGrp="1"/>
          </p:cNvSpPr>
          <p:nvPr>
            <p:ph type="ftr" sz="quarter" idx="11"/>
          </p:nvPr>
        </p:nvSpPr>
        <p:spPr/>
        <p:txBody>
          <a:bodyPr/>
          <a:lstStyle/>
          <a:p>
            <a:pPr>
              <a:defRPr/>
            </a:pPr>
            <a:r>
              <a:rPr lang="en-US"/>
              <a:t>Asst.Prof.Dr. Anilkumar K.G</a:t>
            </a:r>
            <a:endParaRPr lang="th-TH"/>
          </a:p>
        </p:txBody>
      </p:sp>
      <p:sp>
        <p:nvSpPr>
          <p:cNvPr id="5" name="Slide Number Placeholder 4">
            <a:extLst>
              <a:ext uri="{FF2B5EF4-FFF2-40B4-BE49-F238E27FC236}">
                <a16:creationId xmlns:a16="http://schemas.microsoft.com/office/drawing/2014/main" id="{6E39C44F-D72B-3C99-74B2-C0284682CF07}"/>
              </a:ext>
            </a:extLst>
          </p:cNvPr>
          <p:cNvSpPr>
            <a:spLocks noGrp="1"/>
          </p:cNvSpPr>
          <p:nvPr>
            <p:ph type="sldNum" sz="quarter" idx="12"/>
          </p:nvPr>
        </p:nvSpPr>
        <p:spPr/>
        <p:txBody>
          <a:bodyPr/>
          <a:lstStyle/>
          <a:p>
            <a:pPr>
              <a:defRPr/>
            </a:pPr>
            <a:fld id="{FD7F5D48-CAB6-4231-AFBB-73821733D376}" type="slidenum">
              <a:rPr lang="en-US" smtClean="0"/>
              <a:pPr>
                <a:defRPr/>
              </a:pPr>
              <a:t>24</a:t>
            </a:fld>
            <a:endParaRPr lang="th-TH"/>
          </a:p>
        </p:txBody>
      </p:sp>
      <p:pic>
        <p:nvPicPr>
          <p:cNvPr id="7" name="Picture 6">
            <a:extLst>
              <a:ext uri="{FF2B5EF4-FFF2-40B4-BE49-F238E27FC236}">
                <a16:creationId xmlns:a16="http://schemas.microsoft.com/office/drawing/2014/main" id="{F1A71606-0CD0-518C-D9DB-34E206A41F34}"/>
              </a:ext>
            </a:extLst>
          </p:cNvPr>
          <p:cNvPicPr>
            <a:picLocks noChangeAspect="1"/>
          </p:cNvPicPr>
          <p:nvPr/>
        </p:nvPicPr>
        <p:blipFill>
          <a:blip r:embed="rId2"/>
          <a:stretch>
            <a:fillRect/>
          </a:stretch>
        </p:blipFill>
        <p:spPr>
          <a:xfrm>
            <a:off x="1790700" y="3429000"/>
            <a:ext cx="7093315" cy="2629035"/>
          </a:xfrm>
          <a:prstGeom prst="rect">
            <a:avLst/>
          </a:prstGeom>
        </p:spPr>
      </p:pic>
    </p:spTree>
    <p:extLst>
      <p:ext uri="{BB962C8B-B14F-4D97-AF65-F5344CB8AC3E}">
        <p14:creationId xmlns:p14="http://schemas.microsoft.com/office/powerpoint/2010/main" val="515926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81000"/>
            <a:ext cx="9258300" cy="685800"/>
          </a:xfrm>
        </p:spPr>
        <p:txBody>
          <a:bodyPr/>
          <a:lstStyle/>
          <a:p>
            <a:r>
              <a:rPr lang="en-US" sz="4000" dirty="0"/>
              <a:t>Entropy </a:t>
            </a:r>
            <a:endParaRPr lang="th-TH" sz="4000" dirty="0"/>
          </a:p>
        </p:txBody>
      </p:sp>
      <p:sp>
        <p:nvSpPr>
          <p:cNvPr id="3" name="Content Placeholder 2"/>
          <p:cNvSpPr>
            <a:spLocks noGrp="1"/>
          </p:cNvSpPr>
          <p:nvPr>
            <p:ph idx="1"/>
          </p:nvPr>
        </p:nvSpPr>
        <p:spPr>
          <a:xfrm>
            <a:off x="266700" y="1219200"/>
            <a:ext cx="9753600" cy="5105400"/>
          </a:xfrm>
        </p:spPr>
        <p:txBody>
          <a:bodyPr/>
          <a:lstStyle/>
          <a:p>
            <a:r>
              <a:rPr lang="en-US" sz="2800" dirty="0"/>
              <a:t>The </a:t>
            </a:r>
            <a:r>
              <a:rPr lang="en-US" sz="2800" b="1" dirty="0"/>
              <a:t>entropy (Information) </a:t>
            </a:r>
            <a:r>
              <a:rPr lang="en-US" sz="2800" dirty="0"/>
              <a:t>of the data is the </a:t>
            </a:r>
            <a:r>
              <a:rPr lang="en-US" sz="2800" b="1" i="1" dirty="0"/>
              <a:t>number of bits </a:t>
            </a:r>
            <a:r>
              <a:rPr lang="en-US" sz="2800" dirty="0"/>
              <a:t>it will take to </a:t>
            </a:r>
            <a:r>
              <a:rPr lang="en-US" sz="2800" b="1" dirty="0"/>
              <a:t>encode </a:t>
            </a:r>
            <a:r>
              <a:rPr lang="en-US" sz="2800" dirty="0"/>
              <a:t>the data given a code based on the </a:t>
            </a:r>
            <a:r>
              <a:rPr lang="en-US" sz="2800" b="1" dirty="0"/>
              <a:t>predicted output </a:t>
            </a:r>
            <a:r>
              <a:rPr lang="en-US" sz="2800" b="1" i="1" dirty="0"/>
              <a:t>Y’</a:t>
            </a:r>
            <a:r>
              <a:rPr lang="en-US" sz="2800" b="1" dirty="0"/>
              <a:t>(</a:t>
            </a:r>
            <a:r>
              <a:rPr lang="en-US" sz="2800" b="1" i="1" dirty="0"/>
              <a:t>e</a:t>
            </a:r>
            <a:r>
              <a:rPr lang="en-US" sz="2800" b="1" dirty="0"/>
              <a:t>) </a:t>
            </a:r>
            <a:r>
              <a:rPr lang="en-US" sz="2800" dirty="0"/>
              <a:t>is treated as a probability. </a:t>
            </a:r>
          </a:p>
          <a:p>
            <a:r>
              <a:rPr lang="en-US" sz="2800" dirty="0"/>
              <a:t>The </a:t>
            </a:r>
            <a:r>
              <a:rPr lang="en-US" sz="2800" b="1" dirty="0"/>
              <a:t>entropy</a:t>
            </a:r>
            <a:r>
              <a:rPr lang="en-US" sz="2800" dirty="0"/>
              <a:t> of </a:t>
            </a:r>
            <a:r>
              <a:rPr lang="en-US" sz="2800" b="1" i="1" dirty="0"/>
              <a:t>Y’</a:t>
            </a:r>
            <a:r>
              <a:rPr lang="en-US" sz="2800" b="1" dirty="0"/>
              <a:t>(</a:t>
            </a:r>
            <a:r>
              <a:rPr lang="en-US" sz="2800" b="1" i="1" dirty="0"/>
              <a:t>e</a:t>
            </a:r>
            <a:r>
              <a:rPr lang="en-US" sz="2800" b="1" dirty="0"/>
              <a:t>) </a:t>
            </a:r>
            <a:r>
              <a:rPr lang="en-US" sz="2800" dirty="0"/>
              <a:t>is given as:</a:t>
            </a:r>
          </a:p>
          <a:p>
            <a:pPr>
              <a:buNone/>
            </a:pPr>
            <a:endParaRPr lang="en-US" sz="2800" dirty="0"/>
          </a:p>
          <a:p>
            <a:endParaRPr lang="en-US" sz="2800" dirty="0"/>
          </a:p>
          <a:p>
            <a:pPr marL="914400" lvl="1" indent="-457200"/>
            <a:r>
              <a:rPr lang="en-US" sz="2400" dirty="0"/>
              <a:t>A better prediction is one with </a:t>
            </a:r>
            <a:r>
              <a:rPr lang="en-US" sz="2400" b="1" u="sng" dirty="0"/>
              <a:t>lower entropy</a:t>
            </a:r>
            <a:r>
              <a:rPr lang="en-US" sz="2400" dirty="0"/>
              <a:t>.</a:t>
            </a:r>
          </a:p>
          <a:p>
            <a:pPr lvl="1"/>
            <a:r>
              <a:rPr lang="en-US" sz="2400" i="1" dirty="0"/>
              <a:t>A prediction that </a:t>
            </a:r>
            <a:r>
              <a:rPr lang="en-US" sz="2400" b="1" i="1" dirty="0"/>
              <a:t>minimizes the entropy </a:t>
            </a:r>
            <a:r>
              <a:rPr lang="en-US" sz="2400" i="1" dirty="0"/>
              <a:t>is a prediction that maximizes the </a:t>
            </a:r>
            <a:r>
              <a:rPr lang="en-US" sz="2400" b="1" i="1" dirty="0"/>
              <a:t>likelihood</a:t>
            </a:r>
            <a:r>
              <a:rPr lang="en-US" sz="2400" dirty="0"/>
              <a:t>. </a:t>
            </a:r>
            <a:endParaRPr lang="en-US" sz="2000" dirty="0"/>
          </a:p>
          <a:p>
            <a:pPr lvl="1"/>
            <a:r>
              <a:rPr lang="en-US" sz="2400" dirty="0"/>
              <a:t>Where </a:t>
            </a:r>
            <a:r>
              <a:rPr lang="en-US" sz="2400" b="1" i="1" dirty="0"/>
              <a:t>Y</a:t>
            </a:r>
            <a:r>
              <a:rPr lang="en-US" sz="2400" b="1" dirty="0"/>
              <a:t>(</a:t>
            </a:r>
            <a:r>
              <a:rPr lang="en-US" sz="2400" b="1" i="1" dirty="0"/>
              <a:t>e</a:t>
            </a:r>
            <a:r>
              <a:rPr lang="en-US" sz="2400" b="1" dirty="0"/>
              <a:t>) is the actual output </a:t>
            </a:r>
            <a:r>
              <a:rPr lang="en-US" sz="2400" dirty="0"/>
              <a:t>of example </a:t>
            </a:r>
            <a:r>
              <a:rPr lang="en-US" sz="2400" b="1" i="1" dirty="0"/>
              <a:t>e</a:t>
            </a:r>
            <a:r>
              <a:rPr lang="en-US" sz="2400" b="1" dirty="0"/>
              <a:t> </a:t>
            </a:r>
            <a:r>
              <a:rPr lang="en-US" sz="2400" dirty="0"/>
              <a:t>and</a:t>
            </a:r>
            <a:r>
              <a:rPr lang="en-US" sz="2400" b="1" dirty="0"/>
              <a:t> </a:t>
            </a:r>
            <a:r>
              <a:rPr lang="en-US" sz="2400" b="1" i="1" dirty="0"/>
              <a:t>Y’</a:t>
            </a:r>
            <a:r>
              <a:rPr lang="en-US" sz="2400" b="1" dirty="0"/>
              <a:t>(</a:t>
            </a:r>
            <a:r>
              <a:rPr lang="en-US" sz="2400" b="1" i="1" dirty="0"/>
              <a:t>e</a:t>
            </a:r>
            <a:r>
              <a:rPr lang="en-US" sz="2400" b="1" dirty="0"/>
              <a:t>)</a:t>
            </a:r>
            <a:r>
              <a:rPr lang="en-US" sz="2400" dirty="0"/>
              <a:t> is the </a:t>
            </a:r>
            <a:r>
              <a:rPr lang="en-US" sz="2400" b="1" dirty="0"/>
              <a:t>predicted output </a:t>
            </a:r>
            <a:r>
              <a:rPr lang="en-US" sz="2400" dirty="0"/>
              <a:t>of example </a:t>
            </a:r>
            <a:r>
              <a:rPr lang="en-US" sz="2400" b="1" i="1" dirty="0"/>
              <a:t>e</a:t>
            </a:r>
            <a:r>
              <a:rPr lang="en-US" sz="2400" dirty="0"/>
              <a:t>.</a:t>
            </a:r>
          </a:p>
          <a:p>
            <a:pPr lvl="2"/>
            <a:endParaRPr lang="th-TH" sz="20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25</a:t>
            </a:fld>
            <a:endParaRPr lang="th-TH" dirty="0"/>
          </a:p>
        </p:txBody>
      </p:sp>
      <p:graphicFrame>
        <p:nvGraphicFramePr>
          <p:cNvPr id="7" name="Object 6"/>
          <p:cNvGraphicFramePr>
            <a:graphicFrameLocks noChangeAspect="1"/>
          </p:cNvGraphicFramePr>
          <p:nvPr>
            <p:extLst>
              <p:ext uri="{D42A27DB-BD31-4B8C-83A1-F6EECF244321}">
                <p14:modId xmlns:p14="http://schemas.microsoft.com/office/powerpoint/2010/main" val="928516191"/>
              </p:ext>
            </p:extLst>
          </p:nvPr>
        </p:nvGraphicFramePr>
        <p:xfrm>
          <a:off x="944152" y="3200400"/>
          <a:ext cx="8839200" cy="1447800"/>
        </p:xfrm>
        <a:graphic>
          <a:graphicData uri="http://schemas.openxmlformats.org/presentationml/2006/ole">
            <mc:AlternateContent xmlns:mc="http://schemas.openxmlformats.org/markup-compatibility/2006">
              <mc:Choice xmlns:v="urn:schemas-microsoft-com:vml" Requires="v">
                <p:oleObj name="Equation" r:id="rId2" imgW="2984400" imgH="558720" progId="Equation.3">
                  <p:embed/>
                </p:oleObj>
              </mc:Choice>
              <mc:Fallback>
                <p:oleObj name="Equation" r:id="rId2" imgW="2984400" imgH="558720" progId="Equation.3">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152" y="3200400"/>
                        <a:ext cx="8839200"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1"/>
          </p:nvPr>
        </p:nvSpPr>
        <p:spPr>
          <a:noFill/>
        </p:spPr>
        <p:txBody>
          <a:bodyPr/>
          <a:lstStyle/>
          <a:p>
            <a:pPr>
              <a:defRPr/>
            </a:pPr>
            <a:r>
              <a:rPr lang="en-US" dirty="0" err="1"/>
              <a:t>Asst.Prof.Dr</a:t>
            </a:r>
            <a:r>
              <a:rPr lang="en-US" dirty="0"/>
              <a:t>. </a:t>
            </a:r>
            <a:r>
              <a:rPr lang="en-US" dirty="0" err="1"/>
              <a:t>Anilkumar</a:t>
            </a:r>
            <a:r>
              <a:rPr lang="en-US" dirty="0"/>
              <a:t> K.G</a:t>
            </a:r>
            <a:endParaRPr lang="th-TH" dirty="0"/>
          </a:p>
        </p:txBody>
      </p:sp>
      <p:sp>
        <p:nvSpPr>
          <p:cNvPr id="38915" name="Slide Number Placeholder 5"/>
          <p:cNvSpPr>
            <a:spLocks noGrp="1"/>
          </p:cNvSpPr>
          <p:nvPr>
            <p:ph type="sldNum" sz="quarter" idx="12"/>
          </p:nvPr>
        </p:nvSpPr>
        <p:spPr>
          <a:noFill/>
        </p:spPr>
        <p:txBody>
          <a:bodyPr/>
          <a:lstStyle/>
          <a:p>
            <a:fld id="{D4D037F3-1889-4139-9696-066C391518BE}" type="slidenum">
              <a:rPr lang="en-US"/>
              <a:pPr/>
              <a:t>26</a:t>
            </a:fld>
            <a:endParaRPr lang="th-TH"/>
          </a:p>
        </p:txBody>
      </p:sp>
      <p:sp>
        <p:nvSpPr>
          <p:cNvPr id="38916" name="Rectangle 2"/>
          <p:cNvSpPr>
            <a:spLocks noGrp="1" noChangeArrowheads="1"/>
          </p:cNvSpPr>
          <p:nvPr>
            <p:ph type="title"/>
          </p:nvPr>
        </p:nvSpPr>
        <p:spPr>
          <a:xfrm>
            <a:off x="514350" y="274638"/>
            <a:ext cx="9258300" cy="868362"/>
          </a:xfrm>
        </p:spPr>
        <p:txBody>
          <a:bodyPr/>
          <a:lstStyle/>
          <a:p>
            <a:pPr eaLnBrk="1" hangingPunct="1"/>
            <a:r>
              <a:rPr lang="en-US" sz="4000" dirty="0"/>
              <a:t>Entropy </a:t>
            </a:r>
            <a:endParaRPr lang="th-TH" sz="4000" dirty="0"/>
          </a:p>
        </p:txBody>
      </p:sp>
      <p:sp>
        <p:nvSpPr>
          <p:cNvPr id="38917" name="Rectangle 3"/>
          <p:cNvSpPr>
            <a:spLocks noGrp="1" noChangeArrowheads="1"/>
          </p:cNvSpPr>
          <p:nvPr>
            <p:ph type="body" idx="1"/>
          </p:nvPr>
        </p:nvSpPr>
        <p:spPr>
          <a:xfrm>
            <a:off x="190500" y="1219200"/>
            <a:ext cx="9829800" cy="4906963"/>
          </a:xfrm>
        </p:spPr>
        <p:txBody>
          <a:bodyPr/>
          <a:lstStyle/>
          <a:p>
            <a:pPr eaLnBrk="1" hangingPunct="1"/>
            <a:r>
              <a:rPr lang="en-US" sz="2800" dirty="0"/>
              <a:t>To understand the notion of</a:t>
            </a:r>
            <a:r>
              <a:rPr lang="en-US" sz="2800" b="1" dirty="0"/>
              <a:t> Information (</a:t>
            </a:r>
            <a:r>
              <a:rPr lang="en-US" sz="2800" dirty="0">
                <a:latin typeface="Arial Rounded MT Bold" pitchFamily="34" charset="0"/>
              </a:rPr>
              <a:t>Entropy)</a:t>
            </a:r>
            <a:r>
              <a:rPr lang="en-US" sz="2800" dirty="0"/>
              <a:t>, consider the following statement;</a:t>
            </a:r>
          </a:p>
          <a:p>
            <a:pPr lvl="1" eaLnBrk="1" hangingPunct="1">
              <a:buFontTx/>
              <a:buNone/>
            </a:pPr>
            <a:r>
              <a:rPr lang="en-US" sz="2000" dirty="0"/>
              <a:t>  </a:t>
            </a:r>
            <a:r>
              <a:rPr lang="en-US" sz="2400" dirty="0"/>
              <a:t>	“</a:t>
            </a:r>
            <a:r>
              <a:rPr lang="en-US" sz="2400" i="1" dirty="0"/>
              <a:t>whether a coin will come up heads</a:t>
            </a:r>
            <a:r>
              <a:rPr lang="en-US" sz="2400" dirty="0"/>
              <a:t>” </a:t>
            </a:r>
            <a:r>
              <a:rPr lang="en-US" sz="2400" dirty="0">
                <a:sym typeface="Symbol"/>
              </a:rPr>
              <a:t></a:t>
            </a:r>
            <a:r>
              <a:rPr lang="en-US" sz="2400" dirty="0"/>
              <a:t>The amount of </a:t>
            </a:r>
            <a:r>
              <a:rPr lang="en-US" sz="2400" b="1" dirty="0"/>
              <a:t>information</a:t>
            </a:r>
            <a:r>
              <a:rPr lang="en-US" sz="2400" dirty="0"/>
              <a:t> contained in the answer depends on one’s </a:t>
            </a:r>
            <a:r>
              <a:rPr lang="en-US" sz="2400" b="1" dirty="0"/>
              <a:t>prior</a:t>
            </a:r>
            <a:r>
              <a:rPr lang="en-US" sz="2400" dirty="0"/>
              <a:t> </a:t>
            </a:r>
            <a:r>
              <a:rPr lang="en-US" sz="2400" b="1" dirty="0"/>
              <a:t>knowledge</a:t>
            </a:r>
          </a:p>
          <a:p>
            <a:pPr lvl="1" eaLnBrk="1" hangingPunct="1"/>
            <a:r>
              <a:rPr lang="en-US" sz="2400" dirty="0"/>
              <a:t>The </a:t>
            </a:r>
            <a:r>
              <a:rPr lang="en-US" sz="2400" b="1" dirty="0"/>
              <a:t>information theory</a:t>
            </a:r>
            <a:r>
              <a:rPr lang="en-US" sz="2400" dirty="0"/>
              <a:t> measures information content in </a:t>
            </a:r>
            <a:r>
              <a:rPr lang="en-US" sz="2400" b="1" dirty="0"/>
              <a:t>bits</a:t>
            </a:r>
            <a:r>
              <a:rPr lang="en-US" sz="2400" dirty="0"/>
              <a:t>; </a:t>
            </a:r>
            <a:r>
              <a:rPr lang="en-US" sz="2400" b="1" i="1" dirty="0"/>
              <a:t>one bit </a:t>
            </a:r>
            <a:r>
              <a:rPr lang="en-US" sz="2400" dirty="0"/>
              <a:t>of information is enough to answer a </a:t>
            </a:r>
            <a:r>
              <a:rPr lang="en-US" sz="2400" b="1" dirty="0"/>
              <a:t>yes/no </a:t>
            </a:r>
            <a:r>
              <a:rPr lang="en-US" sz="2400" dirty="0"/>
              <a:t>question about the </a:t>
            </a:r>
            <a:r>
              <a:rPr lang="en-US" sz="2400" i="1" dirty="0"/>
              <a:t>flip of a fair coin</a:t>
            </a:r>
          </a:p>
          <a:p>
            <a:pPr lvl="1" eaLnBrk="1" hangingPunct="1"/>
            <a:r>
              <a:rPr lang="en-US" sz="2400" dirty="0"/>
              <a:t>In general, if the possible answers </a:t>
            </a:r>
            <a:r>
              <a:rPr lang="en-US" sz="2400" b="1" i="1" dirty="0"/>
              <a:t>v</a:t>
            </a:r>
            <a:r>
              <a:rPr lang="en-US" sz="2400" b="1" i="1" baseline="-25000" dirty="0"/>
              <a:t>i</a:t>
            </a:r>
            <a:r>
              <a:rPr lang="en-US" sz="2400" b="1" baseline="-25000" dirty="0"/>
              <a:t> </a:t>
            </a:r>
            <a:r>
              <a:rPr lang="en-US" sz="2400" dirty="0"/>
              <a:t>have </a:t>
            </a:r>
            <a:r>
              <a:rPr lang="en-US" sz="2400" b="1" dirty="0"/>
              <a:t>probabilities</a:t>
            </a:r>
            <a:r>
              <a:rPr lang="en-US" sz="2400" dirty="0"/>
              <a:t> </a:t>
            </a:r>
            <a:r>
              <a:rPr lang="en-US" sz="2400" b="1" i="1" dirty="0"/>
              <a:t>P</a:t>
            </a:r>
            <a:r>
              <a:rPr lang="en-US" sz="2400" b="1" dirty="0"/>
              <a:t>(</a:t>
            </a:r>
            <a:r>
              <a:rPr lang="en-US" sz="2400" b="1" i="1" dirty="0"/>
              <a:t>v</a:t>
            </a:r>
            <a:r>
              <a:rPr lang="en-US" sz="2400" b="1" i="1" baseline="-25000" dirty="0"/>
              <a:t>i</a:t>
            </a:r>
            <a:r>
              <a:rPr lang="en-US" sz="2400" b="1" dirty="0"/>
              <a:t>)</a:t>
            </a:r>
            <a:r>
              <a:rPr lang="en-US" sz="2400" dirty="0"/>
              <a:t>, then the </a:t>
            </a:r>
            <a:r>
              <a:rPr lang="en-US" sz="2400" b="1" dirty="0"/>
              <a:t>information content I (</a:t>
            </a:r>
            <a:r>
              <a:rPr lang="en-US" sz="2400" dirty="0"/>
              <a:t>or </a:t>
            </a:r>
            <a:r>
              <a:rPr lang="en-US" sz="2400" b="1" dirty="0"/>
              <a:t>entropy)</a:t>
            </a:r>
            <a:r>
              <a:rPr lang="en-US" sz="2400" dirty="0"/>
              <a:t> of the actual answer is:</a:t>
            </a:r>
          </a:p>
          <a:p>
            <a:pPr eaLnBrk="1" hangingPunct="1">
              <a:buFontTx/>
              <a:buNone/>
            </a:pPr>
            <a:r>
              <a:rPr lang="en-US" sz="2400" dirty="0"/>
              <a:t>		</a:t>
            </a:r>
            <a:endParaRPr lang="en-US" sz="2400" b="1" dirty="0"/>
          </a:p>
          <a:p>
            <a:pPr eaLnBrk="1" hangingPunct="1">
              <a:buFontTx/>
              <a:buNone/>
            </a:pPr>
            <a:endParaRPr lang="en-US" sz="2400" b="1" dirty="0"/>
          </a:p>
          <a:p>
            <a:pPr eaLnBrk="1" hangingPunct="1">
              <a:buFontTx/>
              <a:buNone/>
            </a:pPr>
            <a:endParaRPr lang="en-US" sz="2400" dirty="0"/>
          </a:p>
          <a:p>
            <a:pPr eaLnBrk="1" hangingPunct="1"/>
            <a:endParaRPr lang="th-TH" sz="2400" dirty="0"/>
          </a:p>
        </p:txBody>
      </p:sp>
      <p:graphicFrame>
        <p:nvGraphicFramePr>
          <p:cNvPr id="6" name="Object 5"/>
          <p:cNvGraphicFramePr>
            <a:graphicFrameLocks noChangeAspect="1"/>
          </p:cNvGraphicFramePr>
          <p:nvPr/>
        </p:nvGraphicFramePr>
        <p:xfrm>
          <a:off x="1562100" y="5181600"/>
          <a:ext cx="5791200" cy="2197100"/>
        </p:xfrm>
        <a:graphic>
          <a:graphicData uri="http://schemas.openxmlformats.org/presentationml/2006/ole">
            <mc:AlternateContent xmlns:mc="http://schemas.openxmlformats.org/markup-compatibility/2006">
              <mc:Choice xmlns:v="urn:schemas-microsoft-com:vml" Requires="v">
                <p:oleObj name="Equation" r:id="rId2" imgW="2450880" imgH="888840" progId="Equation.3">
                  <p:embed/>
                </p:oleObj>
              </mc:Choice>
              <mc:Fallback>
                <p:oleObj name="Equation" r:id="rId2" imgW="2450880" imgH="88884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5181600"/>
                        <a:ext cx="5791200" cy="219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pPr>
              <a:defRPr/>
            </a:pPr>
            <a:r>
              <a:rPr lang="en-US" dirty="0" err="1"/>
              <a:t>Asst.Prof.Dr</a:t>
            </a:r>
            <a:r>
              <a:rPr lang="en-US" dirty="0"/>
              <a:t>. </a:t>
            </a:r>
            <a:r>
              <a:rPr lang="en-US" dirty="0" err="1"/>
              <a:t>Anilkumar</a:t>
            </a:r>
            <a:r>
              <a:rPr lang="en-US" dirty="0"/>
              <a:t> K.G</a:t>
            </a:r>
            <a:endParaRPr lang="th-TH" dirty="0"/>
          </a:p>
        </p:txBody>
      </p:sp>
      <p:sp>
        <p:nvSpPr>
          <p:cNvPr id="39939" name="Slide Number Placeholder 5"/>
          <p:cNvSpPr>
            <a:spLocks noGrp="1"/>
          </p:cNvSpPr>
          <p:nvPr>
            <p:ph type="sldNum" sz="quarter" idx="12"/>
          </p:nvPr>
        </p:nvSpPr>
        <p:spPr>
          <a:noFill/>
        </p:spPr>
        <p:txBody>
          <a:bodyPr/>
          <a:lstStyle/>
          <a:p>
            <a:fld id="{8C5F352A-3363-4FCA-90BC-B676B9CC8530}" type="slidenum">
              <a:rPr lang="en-US"/>
              <a:pPr/>
              <a:t>27</a:t>
            </a:fld>
            <a:endParaRPr lang="th-TH" dirty="0"/>
          </a:p>
        </p:txBody>
      </p:sp>
      <p:sp>
        <p:nvSpPr>
          <p:cNvPr id="39940" name="Rectangle 2"/>
          <p:cNvSpPr>
            <a:spLocks noGrp="1" noChangeArrowheads="1"/>
          </p:cNvSpPr>
          <p:nvPr>
            <p:ph type="title"/>
          </p:nvPr>
        </p:nvSpPr>
        <p:spPr>
          <a:xfrm>
            <a:off x="514350" y="274638"/>
            <a:ext cx="9258300" cy="792162"/>
          </a:xfrm>
        </p:spPr>
        <p:txBody>
          <a:bodyPr/>
          <a:lstStyle/>
          <a:p>
            <a:pPr eaLnBrk="1" hangingPunct="1"/>
            <a:r>
              <a:rPr lang="en-US" sz="4000" dirty="0"/>
              <a:t>Entropy</a:t>
            </a:r>
            <a:endParaRPr lang="th-TH" sz="4000" dirty="0"/>
          </a:p>
        </p:txBody>
      </p:sp>
      <p:sp>
        <p:nvSpPr>
          <p:cNvPr id="39941" name="Rectangle 3"/>
          <p:cNvSpPr>
            <a:spLocks noGrp="1" noChangeArrowheads="1"/>
          </p:cNvSpPr>
          <p:nvPr>
            <p:ph type="body" idx="1"/>
          </p:nvPr>
        </p:nvSpPr>
        <p:spPr>
          <a:xfrm>
            <a:off x="266700" y="1219200"/>
            <a:ext cx="9829800" cy="4830763"/>
          </a:xfrm>
        </p:spPr>
        <p:txBody>
          <a:bodyPr/>
          <a:lstStyle/>
          <a:p>
            <a:pPr eaLnBrk="1" hangingPunct="1"/>
            <a:r>
              <a:rPr lang="en-US" sz="2400" dirty="0"/>
              <a:t>For a </a:t>
            </a:r>
            <a:r>
              <a:rPr lang="en-US" sz="2400" b="1" dirty="0"/>
              <a:t>random variable </a:t>
            </a:r>
            <a:r>
              <a:rPr lang="en-US" sz="2400" b="1" i="1" dirty="0"/>
              <a:t>x </a:t>
            </a:r>
            <a:r>
              <a:rPr lang="en-US" sz="2400" dirty="0"/>
              <a:t>with probability </a:t>
            </a:r>
            <a:r>
              <a:rPr lang="en-US" sz="2400" b="1" i="1" dirty="0"/>
              <a:t>p</a:t>
            </a:r>
            <a:r>
              <a:rPr lang="en-US" sz="2400" b="1" dirty="0"/>
              <a:t>(</a:t>
            </a:r>
            <a:r>
              <a:rPr lang="en-US" sz="2400" b="1" i="1" dirty="0"/>
              <a:t>x</a:t>
            </a:r>
            <a:r>
              <a:rPr lang="en-US" sz="2400" b="1" dirty="0"/>
              <a:t>)</a:t>
            </a:r>
            <a:r>
              <a:rPr lang="en-US" sz="2400" dirty="0"/>
              <a:t>, the </a:t>
            </a:r>
            <a:r>
              <a:rPr lang="en-US" sz="2400" b="1" dirty="0"/>
              <a:t>entropy </a:t>
            </a:r>
            <a:r>
              <a:rPr lang="en-US" sz="2400" b="1" i="1" dirty="0"/>
              <a:t>H</a:t>
            </a:r>
            <a:r>
              <a:rPr lang="en-US" sz="2400" i="1" dirty="0"/>
              <a:t> </a:t>
            </a:r>
            <a:r>
              <a:rPr lang="en-US" sz="2400" dirty="0"/>
              <a:t>is the average (or expected) amount of </a:t>
            </a:r>
            <a:r>
              <a:rPr lang="en-US" sz="2400" b="1" dirty="0"/>
              <a:t>information</a:t>
            </a:r>
            <a:r>
              <a:rPr lang="en-US" sz="2400" dirty="0"/>
              <a:t> obtained by observing </a:t>
            </a:r>
            <a:r>
              <a:rPr lang="en-US" sz="2400" b="1" i="1" dirty="0"/>
              <a:t>x</a:t>
            </a:r>
            <a:r>
              <a:rPr lang="en-US" sz="2400" dirty="0"/>
              <a:t>:</a:t>
            </a:r>
          </a:p>
          <a:p>
            <a:pPr eaLnBrk="1" hangingPunct="1">
              <a:buFontTx/>
              <a:buNone/>
            </a:pPr>
            <a:r>
              <a:rPr lang="en-US" sz="2400" dirty="0"/>
              <a:t>            </a:t>
            </a:r>
            <a:r>
              <a:rPr lang="en-US" sz="2800" b="1" i="1" dirty="0"/>
              <a:t>H</a:t>
            </a:r>
            <a:r>
              <a:rPr lang="en-US" sz="2800" b="1" dirty="0"/>
              <a:t>(</a:t>
            </a:r>
            <a:r>
              <a:rPr lang="en-US" sz="2800" b="1" i="1" dirty="0"/>
              <a:t>x</a:t>
            </a:r>
            <a:r>
              <a:rPr lang="en-US" sz="2800" b="1" dirty="0"/>
              <a:t>) </a:t>
            </a:r>
            <a:r>
              <a:rPr lang="en-US" sz="2800" dirty="0"/>
              <a:t>= </a:t>
            </a:r>
            <a:r>
              <a:rPr lang="el-GR" sz="2800" dirty="0"/>
              <a:t>Σ</a:t>
            </a:r>
            <a:r>
              <a:rPr lang="en-US" sz="2800" i="1" baseline="-25000" dirty="0"/>
              <a:t>x</a:t>
            </a:r>
            <a:r>
              <a:rPr lang="en-US" sz="2800" baseline="-25000" dirty="0"/>
              <a:t> </a:t>
            </a:r>
            <a:r>
              <a:rPr lang="en-US" sz="2800" i="1" dirty="0"/>
              <a:t>p</a:t>
            </a:r>
            <a:r>
              <a:rPr lang="en-US" sz="2800" dirty="0"/>
              <a:t>(</a:t>
            </a:r>
            <a:r>
              <a:rPr lang="en-US" sz="2800" i="1" dirty="0"/>
              <a:t>x</a:t>
            </a:r>
            <a:r>
              <a:rPr lang="en-US" sz="2800" dirty="0"/>
              <a:t>)</a:t>
            </a:r>
            <a:r>
              <a:rPr lang="en-US" sz="2800" i="1" dirty="0"/>
              <a:t>I</a:t>
            </a:r>
            <a:r>
              <a:rPr lang="en-US" sz="2800" dirty="0"/>
              <a:t>(</a:t>
            </a:r>
            <a:r>
              <a:rPr lang="en-US" sz="2800" i="1" dirty="0"/>
              <a:t>x</a:t>
            </a:r>
            <a:r>
              <a:rPr lang="en-US" sz="2800" dirty="0"/>
              <a:t>) = -</a:t>
            </a:r>
            <a:r>
              <a:rPr lang="el-GR" sz="2800" dirty="0"/>
              <a:t>Σ</a:t>
            </a:r>
            <a:r>
              <a:rPr lang="en-US" sz="2800" i="1" baseline="-25000" dirty="0"/>
              <a:t>x</a:t>
            </a:r>
            <a:r>
              <a:rPr lang="en-US" sz="2800" baseline="-25000" dirty="0"/>
              <a:t> </a:t>
            </a:r>
            <a:r>
              <a:rPr lang="en-US" sz="2800" i="1" dirty="0"/>
              <a:t>p</a:t>
            </a:r>
            <a:r>
              <a:rPr lang="en-US" sz="2800" dirty="0"/>
              <a:t>(</a:t>
            </a:r>
            <a:r>
              <a:rPr lang="en-US" sz="2800" i="1" dirty="0"/>
              <a:t>x</a:t>
            </a:r>
            <a:r>
              <a:rPr lang="en-US" sz="2800" dirty="0"/>
              <a:t>)log</a:t>
            </a:r>
            <a:r>
              <a:rPr lang="en-US" sz="2800" baseline="-25000" dirty="0"/>
              <a:t>2</a:t>
            </a:r>
            <a:r>
              <a:rPr lang="en-US" sz="2800" i="1" dirty="0"/>
              <a:t>p</a:t>
            </a:r>
            <a:r>
              <a:rPr lang="en-US" sz="2800" dirty="0"/>
              <a:t>(</a:t>
            </a:r>
            <a:r>
              <a:rPr lang="en-US" sz="2800" i="1" dirty="0"/>
              <a:t>x</a:t>
            </a:r>
            <a:r>
              <a:rPr lang="en-US" sz="2800" dirty="0"/>
              <a:t>)</a:t>
            </a:r>
          </a:p>
          <a:p>
            <a:pPr eaLnBrk="1" hangingPunct="1"/>
            <a:r>
              <a:rPr lang="en-US" sz="2400" dirty="0"/>
              <a:t>To check this equation, for the tossing of a </a:t>
            </a:r>
            <a:r>
              <a:rPr lang="en-US" sz="2400" b="1" dirty="0"/>
              <a:t>fair</a:t>
            </a:r>
            <a:r>
              <a:rPr lang="en-US" sz="2400" dirty="0"/>
              <a:t> coin ( both </a:t>
            </a:r>
            <a:r>
              <a:rPr lang="en-US" sz="2400" b="1" dirty="0"/>
              <a:t>head</a:t>
            </a:r>
            <a:r>
              <a:rPr lang="en-US" sz="2400" dirty="0"/>
              <a:t> and </a:t>
            </a:r>
            <a:r>
              <a:rPr lang="en-US" sz="2400" b="1" dirty="0"/>
              <a:t>tail</a:t>
            </a:r>
            <a:r>
              <a:rPr lang="en-US" sz="2400" dirty="0"/>
              <a:t> have an equal probability of </a:t>
            </a:r>
            <a:r>
              <a:rPr lang="en-US" sz="2400" b="1" dirty="0"/>
              <a:t>0.5</a:t>
            </a:r>
            <a:r>
              <a:rPr lang="en-US" sz="2400" dirty="0"/>
              <a:t> each), we get: </a:t>
            </a:r>
          </a:p>
          <a:p>
            <a:pPr lvl="1" eaLnBrk="1" hangingPunct="1">
              <a:buNone/>
            </a:pPr>
            <a:r>
              <a:rPr lang="en-US" sz="2400" b="1" i="1" dirty="0"/>
              <a:t> H</a:t>
            </a:r>
            <a:r>
              <a:rPr lang="en-US" sz="2400" b="1" dirty="0"/>
              <a:t>(head) </a:t>
            </a:r>
            <a:r>
              <a:rPr lang="en-US" sz="2400" dirty="0"/>
              <a:t>= </a:t>
            </a:r>
            <a:r>
              <a:rPr lang="en-US" sz="2400" i="1" dirty="0"/>
              <a:t>I</a:t>
            </a:r>
            <a:r>
              <a:rPr lang="en-US" sz="2400" dirty="0"/>
              <a:t>(</a:t>
            </a:r>
            <a:r>
              <a:rPr lang="en-US" sz="2400" dirty="0">
                <a:cs typeface="Arial" pitchFamily="34" charset="0"/>
              </a:rPr>
              <a:t>0.5,0.5) = -0.5log</a:t>
            </a:r>
            <a:r>
              <a:rPr lang="en-US" sz="2400" baseline="-25000" dirty="0">
                <a:cs typeface="Arial" pitchFamily="34" charset="0"/>
              </a:rPr>
              <a:t>2</a:t>
            </a:r>
            <a:r>
              <a:rPr lang="en-US" sz="2400" dirty="0">
                <a:cs typeface="Arial" pitchFamily="34" charset="0"/>
              </a:rPr>
              <a:t>(0.5) – 0.5log</a:t>
            </a:r>
            <a:r>
              <a:rPr lang="en-US" sz="2400" baseline="-25000" dirty="0">
                <a:cs typeface="Arial" pitchFamily="34" charset="0"/>
              </a:rPr>
              <a:t>2</a:t>
            </a:r>
            <a:r>
              <a:rPr lang="en-US" sz="2400" dirty="0">
                <a:cs typeface="Arial" pitchFamily="34" charset="0"/>
              </a:rPr>
              <a:t>(0.5)= </a:t>
            </a:r>
            <a:r>
              <a:rPr lang="en-US" sz="2400" b="1" dirty="0">
                <a:cs typeface="Arial" pitchFamily="34" charset="0"/>
              </a:rPr>
              <a:t>1</a:t>
            </a:r>
            <a:r>
              <a:rPr lang="en-US" sz="2400" dirty="0">
                <a:cs typeface="Arial" pitchFamily="34" charset="0"/>
              </a:rPr>
              <a:t> </a:t>
            </a:r>
            <a:r>
              <a:rPr lang="en-US" sz="2400" b="1" dirty="0">
                <a:cs typeface="Andalus" pitchFamily="18" charset="-78"/>
              </a:rPr>
              <a:t>{</a:t>
            </a:r>
            <a:r>
              <a:rPr lang="en-US" sz="2400" dirty="0">
                <a:cs typeface="Andalus" pitchFamily="18" charset="-78"/>
              </a:rPr>
              <a:t>log</a:t>
            </a:r>
            <a:r>
              <a:rPr lang="en-US" sz="2400" baseline="-25000" dirty="0">
                <a:cs typeface="Andalus" pitchFamily="18" charset="-78"/>
              </a:rPr>
              <a:t>2</a:t>
            </a:r>
            <a:r>
              <a:rPr lang="en-US" sz="2400" dirty="0">
                <a:cs typeface="Andalus" pitchFamily="18" charset="-78"/>
              </a:rPr>
              <a:t>(0.5) = </a:t>
            </a:r>
            <a:r>
              <a:rPr lang="en-US" sz="2400" dirty="0">
                <a:cs typeface="Andalus" pitchFamily="18" charset="-78"/>
                <a:sym typeface="Symbol"/>
              </a:rPr>
              <a:t></a:t>
            </a:r>
            <a:r>
              <a:rPr lang="en-US" sz="2400" dirty="0">
                <a:cs typeface="Andalus" pitchFamily="18" charset="-78"/>
              </a:rPr>
              <a:t>1</a:t>
            </a:r>
          </a:p>
          <a:p>
            <a:pPr lvl="1" eaLnBrk="1" hangingPunct="1"/>
            <a:r>
              <a:rPr lang="en-US" sz="2400" dirty="0"/>
              <a:t>That results from each coin toss delivering </a:t>
            </a:r>
            <a:r>
              <a:rPr lang="en-US" sz="2400" b="1" dirty="0"/>
              <a:t>one whole bit</a:t>
            </a:r>
            <a:r>
              <a:rPr lang="en-US" sz="2400" dirty="0"/>
              <a:t> of information.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639762"/>
          </a:xfrm>
        </p:spPr>
        <p:txBody>
          <a:bodyPr/>
          <a:lstStyle/>
          <a:p>
            <a:r>
              <a:rPr lang="en-US" sz="4000" dirty="0"/>
              <a:t>Entropy</a:t>
            </a:r>
            <a:endParaRPr lang="th-TH" sz="4000" dirty="0"/>
          </a:p>
        </p:txBody>
      </p:sp>
      <p:sp>
        <p:nvSpPr>
          <p:cNvPr id="3" name="Content Placeholder 2"/>
          <p:cNvSpPr>
            <a:spLocks noGrp="1"/>
          </p:cNvSpPr>
          <p:nvPr>
            <p:ph idx="1"/>
          </p:nvPr>
        </p:nvSpPr>
        <p:spPr>
          <a:xfrm>
            <a:off x="266700" y="1066800"/>
            <a:ext cx="9753600" cy="5059363"/>
          </a:xfrm>
        </p:spPr>
        <p:txBody>
          <a:bodyPr/>
          <a:lstStyle/>
          <a:p>
            <a:r>
              <a:rPr lang="en-US" sz="2400" dirty="0"/>
              <a:t>However, if we know the </a:t>
            </a:r>
            <a:r>
              <a:rPr lang="en-US" sz="2400" b="1" dirty="0"/>
              <a:t>coin toss </a:t>
            </a:r>
            <a:r>
              <a:rPr lang="en-US" sz="2400" dirty="0"/>
              <a:t>is </a:t>
            </a:r>
            <a:r>
              <a:rPr lang="en-US" sz="2400" b="1" dirty="0"/>
              <a:t>not fair</a:t>
            </a:r>
            <a:r>
              <a:rPr lang="en-US" sz="2400" dirty="0"/>
              <a:t>, it comes up </a:t>
            </a:r>
            <a:r>
              <a:rPr lang="en-US" sz="2400" b="1" dirty="0"/>
              <a:t>heads</a:t>
            </a:r>
            <a:r>
              <a:rPr lang="en-US" sz="2400" dirty="0"/>
              <a:t> or </a:t>
            </a:r>
            <a:r>
              <a:rPr lang="en-US" sz="2400" b="1" dirty="0"/>
              <a:t>tails</a:t>
            </a:r>
            <a:r>
              <a:rPr lang="en-US" sz="2400" dirty="0"/>
              <a:t> with probabilities </a:t>
            </a:r>
            <a:r>
              <a:rPr lang="en-US" sz="2400" b="1" i="1" dirty="0"/>
              <a:t>p</a:t>
            </a:r>
            <a:r>
              <a:rPr lang="en-US" sz="2400" dirty="0"/>
              <a:t> and </a:t>
            </a:r>
            <a:r>
              <a:rPr lang="en-US" sz="2400" b="1" i="1" dirty="0"/>
              <a:t>q</a:t>
            </a:r>
            <a:r>
              <a:rPr lang="en-US" sz="2400" dirty="0"/>
              <a:t>, where </a:t>
            </a:r>
            <a:r>
              <a:rPr lang="en-US" sz="2400" b="1" i="1" dirty="0"/>
              <a:t>p</a:t>
            </a:r>
            <a:r>
              <a:rPr lang="en-US" sz="2400" b="1" dirty="0"/>
              <a:t> ≠ </a:t>
            </a:r>
            <a:r>
              <a:rPr lang="en-US" sz="2400" b="1" i="1" dirty="0"/>
              <a:t>q</a:t>
            </a:r>
            <a:r>
              <a:rPr lang="en-US" sz="2400" i="1" dirty="0"/>
              <a:t>. </a:t>
            </a:r>
            <a:r>
              <a:rPr lang="en-US" sz="2400" dirty="0"/>
              <a:t>Every time it is tossed, one side is more likely to come up. </a:t>
            </a:r>
          </a:p>
          <a:p>
            <a:r>
              <a:rPr lang="en-US" sz="2400" dirty="0"/>
              <a:t>For example, if </a:t>
            </a:r>
            <a:r>
              <a:rPr lang="en-US" sz="2400" b="1" i="1" dirty="0"/>
              <a:t>p </a:t>
            </a:r>
            <a:r>
              <a:rPr lang="en-US" sz="2400" b="1" dirty="0"/>
              <a:t>= 0.7</a:t>
            </a:r>
            <a:r>
              <a:rPr lang="en-US" sz="2400" dirty="0"/>
              <a:t>, then the entropy is:</a:t>
            </a:r>
          </a:p>
          <a:p>
            <a:pPr>
              <a:buNone/>
            </a:pPr>
            <a:r>
              <a:rPr lang="en-US" sz="2400" i="1" dirty="0">
                <a:latin typeface="Andalus" pitchFamily="18" charset="-78"/>
                <a:cs typeface="Andalus" pitchFamily="18" charset="-78"/>
              </a:rPr>
              <a:t>     </a:t>
            </a:r>
            <a:r>
              <a:rPr lang="en-US" sz="2400" b="1" i="1" dirty="0">
                <a:cs typeface="Andalus" pitchFamily="18" charset="-78"/>
              </a:rPr>
              <a:t>H</a:t>
            </a:r>
            <a:r>
              <a:rPr lang="en-US" sz="2400" b="1" dirty="0">
                <a:cs typeface="Andalus" pitchFamily="18" charset="-78"/>
              </a:rPr>
              <a:t>(head) </a:t>
            </a:r>
            <a:r>
              <a:rPr lang="en-US" sz="2400" dirty="0">
                <a:cs typeface="Andalus" pitchFamily="18" charset="-78"/>
              </a:rPr>
              <a:t>= </a:t>
            </a:r>
            <a:r>
              <a:rPr lang="en-US" sz="2400" b="1" i="1" dirty="0">
                <a:cs typeface="Andalus" pitchFamily="18" charset="-78"/>
              </a:rPr>
              <a:t>I</a:t>
            </a:r>
            <a:r>
              <a:rPr lang="en-US" sz="2400" b="1" dirty="0">
                <a:cs typeface="Andalus" pitchFamily="18" charset="-78"/>
              </a:rPr>
              <a:t>(0.7, 0.3)</a:t>
            </a:r>
            <a:r>
              <a:rPr lang="en-US" sz="2400" dirty="0">
                <a:cs typeface="Andalus" pitchFamily="18" charset="-78"/>
              </a:rPr>
              <a:t> = – 0.7log</a:t>
            </a:r>
            <a:r>
              <a:rPr lang="en-US" sz="2400" baseline="-25000" dirty="0">
                <a:cs typeface="Andalus" pitchFamily="18" charset="-78"/>
              </a:rPr>
              <a:t>2</a:t>
            </a:r>
            <a:r>
              <a:rPr lang="en-US" sz="2400" dirty="0">
                <a:cs typeface="Andalus" pitchFamily="18" charset="-78"/>
              </a:rPr>
              <a:t>(0.7) – 0.3log</a:t>
            </a:r>
            <a:r>
              <a:rPr lang="en-US" sz="2400" baseline="-25000" dirty="0">
                <a:cs typeface="Andalus" pitchFamily="18" charset="-78"/>
              </a:rPr>
              <a:t>2</a:t>
            </a:r>
            <a:r>
              <a:rPr lang="en-US" sz="2400" dirty="0">
                <a:cs typeface="Andalus" pitchFamily="18" charset="-78"/>
              </a:rPr>
              <a:t>(0.3)</a:t>
            </a:r>
          </a:p>
          <a:p>
            <a:pPr>
              <a:buNone/>
            </a:pPr>
            <a:r>
              <a:rPr lang="en-US" sz="2400" dirty="0">
                <a:cs typeface="Andalus" pitchFamily="18" charset="-78"/>
              </a:rPr>
              <a:t>                                      = – 0.7 </a:t>
            </a:r>
            <a:r>
              <a:rPr lang="en-US" sz="2400" dirty="0">
                <a:cs typeface="Andalus" pitchFamily="18" charset="-78"/>
                <a:sym typeface="Symbol"/>
              </a:rPr>
              <a:t></a:t>
            </a:r>
            <a:r>
              <a:rPr lang="en-US" sz="2400" dirty="0">
                <a:cs typeface="Andalus" pitchFamily="18" charset="-78"/>
              </a:rPr>
              <a:t> (-0.515) – 0.3 </a:t>
            </a:r>
            <a:r>
              <a:rPr lang="en-US" sz="2400" dirty="0">
                <a:cs typeface="Andalus" pitchFamily="18" charset="-78"/>
                <a:sym typeface="Symbol"/>
              </a:rPr>
              <a:t></a:t>
            </a:r>
            <a:r>
              <a:rPr lang="en-US" sz="2400" dirty="0">
                <a:cs typeface="Andalus" pitchFamily="18" charset="-78"/>
              </a:rPr>
              <a:t> (– 1.737)</a:t>
            </a:r>
          </a:p>
          <a:p>
            <a:pPr>
              <a:buNone/>
            </a:pPr>
            <a:r>
              <a:rPr lang="en-US" sz="2400" dirty="0">
                <a:cs typeface="Andalus" pitchFamily="18" charset="-78"/>
              </a:rPr>
              <a:t>                                      = 0.8816 &lt; 1 (on average, each toss </a:t>
            </a:r>
            <a:r>
              <a:rPr lang="en-US" sz="2400" dirty="0"/>
              <a:t>delivers less than one full bit of information)</a:t>
            </a:r>
            <a:endParaRPr lang="en-US" sz="2400" dirty="0">
              <a:cs typeface="Andalus" pitchFamily="18" charset="-78"/>
            </a:endParaRPr>
          </a:p>
          <a:p>
            <a:r>
              <a:rPr lang="en-US" sz="2400" b="1" u="sng" dirty="0">
                <a:cs typeface="Andalus" pitchFamily="18" charset="-78"/>
              </a:rPr>
              <a:t>How to calculate log</a:t>
            </a:r>
            <a:r>
              <a:rPr lang="en-US" sz="2400" b="1" u="sng" baseline="-25000" dirty="0">
                <a:cs typeface="Andalus" pitchFamily="18" charset="-78"/>
              </a:rPr>
              <a:t>2</a:t>
            </a:r>
            <a:r>
              <a:rPr lang="en-US" sz="2400" b="1" u="sng" dirty="0">
                <a:cs typeface="Andalus" pitchFamily="18" charset="-78"/>
              </a:rPr>
              <a:t>(Y) if Y is not a 2</a:t>
            </a:r>
            <a:r>
              <a:rPr lang="en-US" sz="2400" b="1" u="sng" baseline="30000" dirty="0">
                <a:cs typeface="Andalus" pitchFamily="18" charset="-78"/>
              </a:rPr>
              <a:t>n</a:t>
            </a:r>
            <a:r>
              <a:rPr lang="en-US" sz="2400" b="1" u="sng" dirty="0">
                <a:cs typeface="Andalus" pitchFamily="18" charset="-78"/>
              </a:rPr>
              <a:t> value? </a:t>
            </a:r>
          </a:p>
          <a:p>
            <a:pPr>
              <a:buNone/>
            </a:pPr>
            <a:r>
              <a:rPr lang="en-US" sz="2400" b="1" dirty="0">
                <a:cs typeface="Andalus" pitchFamily="18" charset="-78"/>
              </a:rPr>
              <a:t>   </a:t>
            </a:r>
            <a:r>
              <a:rPr lang="en-US" sz="2000" b="1" dirty="0">
                <a:cs typeface="Andalus" pitchFamily="18" charset="-78"/>
              </a:rPr>
              <a:t> </a:t>
            </a:r>
            <a:r>
              <a:rPr lang="en-US" sz="2400" dirty="0">
                <a:cs typeface="Andalus" pitchFamily="18" charset="-78"/>
              </a:rPr>
              <a:t>log</a:t>
            </a:r>
            <a:r>
              <a:rPr lang="en-US" sz="2400" baseline="-25000" dirty="0">
                <a:cs typeface="Andalus" pitchFamily="18" charset="-78"/>
              </a:rPr>
              <a:t>2</a:t>
            </a:r>
            <a:r>
              <a:rPr lang="en-US" sz="2400" dirty="0">
                <a:cs typeface="Andalus" pitchFamily="18" charset="-78"/>
              </a:rPr>
              <a:t>(Y) =  log(Y)/log(2) = log(Y)/0.30103 </a:t>
            </a:r>
          </a:p>
          <a:p>
            <a:pPr>
              <a:buNone/>
            </a:pPr>
            <a:r>
              <a:rPr lang="en-US" sz="2400" dirty="0">
                <a:cs typeface="Andalus" pitchFamily="18" charset="-78"/>
              </a:rPr>
              <a:t>   ; where log(2) = 0.30103</a:t>
            </a:r>
          </a:p>
          <a:p>
            <a:pPr eaLnBrk="1" hangingPunct="1"/>
            <a:endParaRPr lang="en-US" sz="2400" dirty="0">
              <a:cs typeface="Andalus" pitchFamily="18" charset="-78"/>
            </a:endParaRPr>
          </a:p>
          <a:p>
            <a:pPr>
              <a:buNone/>
            </a:pPr>
            <a:r>
              <a:rPr lang="en-US" sz="2400" dirty="0">
                <a:latin typeface="Andalus" pitchFamily="18" charset="-78"/>
                <a:cs typeface="Andalus" pitchFamily="18" charset="-78"/>
              </a:rPr>
              <a:t>                                            </a:t>
            </a:r>
          </a:p>
          <a:p>
            <a:endParaRPr lang="th-TH"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28</a:t>
            </a:fld>
            <a:endParaRPr lang="th-TH"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p:spPr>
        <p:txBody>
          <a:bodyPr/>
          <a:lstStyle/>
          <a:p>
            <a:pPr>
              <a:defRPr/>
            </a:pPr>
            <a:r>
              <a:rPr lang="en-US" dirty="0" err="1"/>
              <a:t>Asst.Prof.Dr</a:t>
            </a:r>
            <a:r>
              <a:rPr lang="en-US" dirty="0"/>
              <a:t>. </a:t>
            </a:r>
            <a:r>
              <a:rPr lang="en-US" dirty="0" err="1"/>
              <a:t>Anilkumar</a:t>
            </a:r>
            <a:r>
              <a:rPr lang="en-US" dirty="0"/>
              <a:t> K.G</a:t>
            </a:r>
            <a:endParaRPr lang="th-TH" dirty="0"/>
          </a:p>
        </p:txBody>
      </p:sp>
      <p:sp>
        <p:nvSpPr>
          <p:cNvPr id="40963" name="Slide Number Placeholder 5"/>
          <p:cNvSpPr>
            <a:spLocks noGrp="1"/>
          </p:cNvSpPr>
          <p:nvPr>
            <p:ph type="sldNum" sz="quarter" idx="12"/>
          </p:nvPr>
        </p:nvSpPr>
        <p:spPr>
          <a:noFill/>
        </p:spPr>
        <p:txBody>
          <a:bodyPr/>
          <a:lstStyle/>
          <a:p>
            <a:fld id="{B202BDDE-F0A5-4B22-ABAA-99F6EBE20733}" type="slidenum">
              <a:rPr lang="en-US"/>
              <a:pPr/>
              <a:t>29</a:t>
            </a:fld>
            <a:endParaRPr lang="th-TH" dirty="0"/>
          </a:p>
        </p:txBody>
      </p:sp>
      <p:sp>
        <p:nvSpPr>
          <p:cNvPr id="40964" name="Rectangle 2"/>
          <p:cNvSpPr>
            <a:spLocks noGrp="1" noChangeArrowheads="1"/>
          </p:cNvSpPr>
          <p:nvPr>
            <p:ph type="title"/>
          </p:nvPr>
        </p:nvSpPr>
        <p:spPr>
          <a:xfrm>
            <a:off x="514350" y="274638"/>
            <a:ext cx="9258300" cy="715962"/>
          </a:xfrm>
        </p:spPr>
        <p:txBody>
          <a:bodyPr/>
          <a:lstStyle/>
          <a:p>
            <a:pPr eaLnBrk="1" hangingPunct="1"/>
            <a:r>
              <a:rPr lang="en-US" sz="4000" dirty="0"/>
              <a:t>Entropy</a:t>
            </a:r>
            <a:endParaRPr lang="th-TH" sz="4000" dirty="0"/>
          </a:p>
        </p:txBody>
      </p:sp>
      <p:sp>
        <p:nvSpPr>
          <p:cNvPr id="40965" name="Rectangle 3"/>
          <p:cNvSpPr>
            <a:spLocks noGrp="1" noChangeArrowheads="1"/>
          </p:cNvSpPr>
          <p:nvPr>
            <p:ph type="body" idx="1"/>
          </p:nvPr>
        </p:nvSpPr>
        <p:spPr>
          <a:xfrm>
            <a:off x="190500" y="1143000"/>
            <a:ext cx="9829800" cy="4983163"/>
          </a:xfrm>
        </p:spPr>
        <p:txBody>
          <a:bodyPr/>
          <a:lstStyle/>
          <a:p>
            <a:pPr eaLnBrk="1" hangingPunct="1"/>
            <a:r>
              <a:rPr lang="en-US" sz="2400" dirty="0">
                <a:cs typeface="Arial" pitchFamily="34" charset="0"/>
              </a:rPr>
              <a:t>What entropy is getting a </a:t>
            </a:r>
            <a:r>
              <a:rPr lang="en-US" sz="2400" b="1" dirty="0">
                <a:cs typeface="Arial" pitchFamily="34" charset="0"/>
              </a:rPr>
              <a:t>face six </a:t>
            </a:r>
            <a:r>
              <a:rPr lang="en-US" sz="2400" dirty="0">
                <a:cs typeface="Arial" pitchFamily="34" charset="0"/>
              </a:rPr>
              <a:t>from a </a:t>
            </a:r>
            <a:r>
              <a:rPr lang="en-US" sz="2400" b="1" dirty="0">
                <a:cs typeface="Arial" pitchFamily="34" charset="0"/>
              </a:rPr>
              <a:t>six-faced die</a:t>
            </a:r>
            <a:r>
              <a:rPr lang="en-US" sz="2400" dirty="0">
                <a:cs typeface="Arial" pitchFamily="34" charset="0"/>
              </a:rPr>
              <a:t>?</a:t>
            </a:r>
          </a:p>
          <a:p>
            <a:pPr lvl="1" eaLnBrk="1" hangingPunct="1">
              <a:buFontTx/>
              <a:buNone/>
            </a:pPr>
            <a:r>
              <a:rPr lang="en-US" sz="2400" dirty="0">
                <a:cs typeface="Arial" pitchFamily="34" charset="0"/>
              </a:rPr>
              <a:t>   </a:t>
            </a:r>
            <a:r>
              <a:rPr lang="en-US" sz="2400" i="1" dirty="0">
                <a:cs typeface="Arial" pitchFamily="34" charset="0"/>
              </a:rPr>
              <a:t>  </a:t>
            </a:r>
            <a:r>
              <a:rPr lang="en-US" sz="2400" b="1" i="1" dirty="0"/>
              <a:t>H</a:t>
            </a:r>
            <a:r>
              <a:rPr lang="en-US" sz="2400" b="1" dirty="0"/>
              <a:t>(6) </a:t>
            </a:r>
            <a:r>
              <a:rPr lang="en-US" sz="2400" dirty="0"/>
              <a:t>= </a:t>
            </a:r>
            <a:r>
              <a:rPr lang="en-US" sz="2400" b="1" i="1" dirty="0"/>
              <a:t>I</a:t>
            </a:r>
            <a:r>
              <a:rPr lang="en-US" sz="2400" b="1" dirty="0"/>
              <a:t>(⅙</a:t>
            </a:r>
            <a:r>
              <a:rPr lang="en-US" sz="2400" b="1" dirty="0">
                <a:cs typeface="Arial" pitchFamily="34" charset="0"/>
              </a:rPr>
              <a:t>, </a:t>
            </a:r>
            <a:r>
              <a:rPr lang="en-US" sz="2400" b="1" dirty="0"/>
              <a:t>⅙</a:t>
            </a:r>
            <a:r>
              <a:rPr lang="en-US" sz="2400" b="1" dirty="0">
                <a:cs typeface="Arial" pitchFamily="34" charset="0"/>
              </a:rPr>
              <a:t>) </a:t>
            </a:r>
            <a:r>
              <a:rPr lang="en-US" sz="2400" dirty="0"/>
              <a:t>=</a:t>
            </a:r>
            <a:r>
              <a:rPr lang="en-US" sz="2400" dirty="0">
                <a:cs typeface="Arial" pitchFamily="34" charset="0"/>
              </a:rPr>
              <a:t> - </a:t>
            </a:r>
            <a:r>
              <a:rPr lang="en-US" sz="2400" dirty="0"/>
              <a:t>⅙</a:t>
            </a:r>
            <a:r>
              <a:rPr lang="en-US" sz="2400" dirty="0">
                <a:cs typeface="Arial" pitchFamily="34" charset="0"/>
              </a:rPr>
              <a:t> log</a:t>
            </a:r>
            <a:r>
              <a:rPr lang="en-US" sz="2400" baseline="-25000" dirty="0">
                <a:cs typeface="Arial" pitchFamily="34" charset="0"/>
              </a:rPr>
              <a:t>2 </a:t>
            </a:r>
            <a:r>
              <a:rPr lang="en-US" sz="2400" dirty="0"/>
              <a:t>⅙</a:t>
            </a:r>
            <a:r>
              <a:rPr lang="en-US" sz="2400" dirty="0">
                <a:cs typeface="Arial" pitchFamily="34" charset="0"/>
              </a:rPr>
              <a:t> - </a:t>
            </a:r>
            <a:r>
              <a:rPr lang="en-US" sz="2400" dirty="0"/>
              <a:t>⅙</a:t>
            </a:r>
            <a:r>
              <a:rPr lang="en-US" sz="2400" dirty="0">
                <a:cs typeface="Arial" pitchFamily="34" charset="0"/>
              </a:rPr>
              <a:t> log</a:t>
            </a:r>
            <a:r>
              <a:rPr lang="en-US" sz="2400" baseline="-25000" dirty="0">
                <a:cs typeface="Arial" pitchFamily="34" charset="0"/>
              </a:rPr>
              <a:t>2 </a:t>
            </a:r>
            <a:r>
              <a:rPr lang="en-US" sz="2400" dirty="0"/>
              <a:t>⅙</a:t>
            </a:r>
            <a:r>
              <a:rPr lang="en-US" sz="2400" dirty="0">
                <a:cs typeface="Arial" pitchFamily="34" charset="0"/>
              </a:rPr>
              <a:t> = 0.43087 + 0.43087 =  </a:t>
            </a:r>
            <a:r>
              <a:rPr lang="en-US" sz="2400" b="1" dirty="0">
                <a:cs typeface="Arial" pitchFamily="34" charset="0"/>
              </a:rPr>
              <a:t>0.862</a:t>
            </a:r>
            <a:r>
              <a:rPr lang="en-US" sz="2400" dirty="0">
                <a:cs typeface="Arial" pitchFamily="34" charset="0"/>
              </a:rPr>
              <a:t> (</a:t>
            </a:r>
            <a:r>
              <a:rPr lang="en-US" sz="2400" i="1" dirty="0"/>
              <a:t>each toss delivers less than one full bit of information</a:t>
            </a:r>
            <a:r>
              <a:rPr lang="en-US" sz="2400" dirty="0"/>
              <a:t>)</a:t>
            </a:r>
          </a:p>
          <a:p>
            <a:pPr eaLnBrk="1" hangingPunct="1"/>
            <a:r>
              <a:rPr lang="en-US" sz="2400" dirty="0">
                <a:cs typeface="Arial" pitchFamily="34" charset="0"/>
              </a:rPr>
              <a:t>What is the whole entropy of a </a:t>
            </a:r>
            <a:r>
              <a:rPr lang="en-US" sz="2400" b="1" dirty="0">
                <a:cs typeface="Arial" pitchFamily="34" charset="0"/>
              </a:rPr>
              <a:t>four-sided </a:t>
            </a:r>
            <a:r>
              <a:rPr lang="en-US" sz="2400" dirty="0">
                <a:cs typeface="Arial" pitchFamily="34" charset="0"/>
              </a:rPr>
              <a:t>(p1, p2, p3, and p4) die?</a:t>
            </a:r>
          </a:p>
          <a:p>
            <a:pPr marL="0" indent="0" eaLnBrk="1" hangingPunct="1">
              <a:buNone/>
            </a:pPr>
            <a:r>
              <a:rPr lang="en-US" sz="2400" dirty="0">
                <a:cs typeface="Arial" pitchFamily="34" charset="0"/>
              </a:rPr>
              <a:t>             </a:t>
            </a:r>
            <a:r>
              <a:rPr lang="en-US" sz="2400" b="1" dirty="0">
                <a:cs typeface="Arial" pitchFamily="34" charset="0"/>
              </a:rPr>
              <a:t>p1 </a:t>
            </a:r>
            <a:r>
              <a:rPr lang="en-US" sz="2400" dirty="0">
                <a:cs typeface="Arial" pitchFamily="34" charset="0"/>
              </a:rPr>
              <a:t>=</a:t>
            </a:r>
            <a:r>
              <a:rPr lang="en-US" sz="2400" b="1" dirty="0">
                <a:cs typeface="Arial" pitchFamily="34" charset="0"/>
              </a:rPr>
              <a:t>1/4 = 0.25</a:t>
            </a:r>
            <a:r>
              <a:rPr lang="en-US" sz="2400" dirty="0">
                <a:cs typeface="Arial" pitchFamily="34" charset="0"/>
              </a:rPr>
              <a:t>, </a:t>
            </a:r>
            <a:r>
              <a:rPr lang="en-US" sz="2400" b="1" dirty="0">
                <a:cs typeface="Arial" pitchFamily="34" charset="0"/>
              </a:rPr>
              <a:t>p2</a:t>
            </a:r>
            <a:r>
              <a:rPr lang="en-US" sz="2400" dirty="0">
                <a:cs typeface="Arial" pitchFamily="34" charset="0"/>
              </a:rPr>
              <a:t> = 0.25, </a:t>
            </a:r>
            <a:r>
              <a:rPr lang="en-US" sz="2400" b="1" dirty="0">
                <a:cs typeface="Arial" pitchFamily="34" charset="0"/>
              </a:rPr>
              <a:t>p3</a:t>
            </a:r>
            <a:r>
              <a:rPr lang="en-US" sz="2400" dirty="0">
                <a:cs typeface="Arial" pitchFamily="34" charset="0"/>
              </a:rPr>
              <a:t> = 0.25 and </a:t>
            </a:r>
            <a:r>
              <a:rPr lang="en-US" sz="2400" b="1" dirty="0">
                <a:cs typeface="Arial" pitchFamily="34" charset="0"/>
              </a:rPr>
              <a:t>p4</a:t>
            </a:r>
            <a:r>
              <a:rPr lang="en-US" sz="2400" dirty="0">
                <a:cs typeface="Arial" pitchFamily="34" charset="0"/>
              </a:rPr>
              <a:t> = 0.25</a:t>
            </a:r>
          </a:p>
          <a:p>
            <a:pPr marL="0" indent="0" eaLnBrk="1" hangingPunct="1">
              <a:buNone/>
            </a:pPr>
            <a:r>
              <a:rPr lang="en-US" sz="2400" b="1" dirty="0"/>
              <a:t> H(4-sided Die) </a:t>
            </a:r>
            <a:r>
              <a:rPr lang="en-US" sz="2400" dirty="0"/>
              <a:t>=</a:t>
            </a:r>
          </a:p>
          <a:p>
            <a:pPr marL="0" indent="0" eaLnBrk="1" hangingPunct="1">
              <a:buNone/>
            </a:pPr>
            <a:r>
              <a:rPr lang="en-US" sz="2400" dirty="0"/>
              <a:t>      = -0.25log</a:t>
            </a:r>
            <a:r>
              <a:rPr lang="en-US" sz="2400" baseline="-25000" dirty="0"/>
              <a:t>2</a:t>
            </a:r>
            <a:r>
              <a:rPr lang="en-US" sz="2400" dirty="0"/>
              <a:t>0.25 - 0.25log</a:t>
            </a:r>
            <a:r>
              <a:rPr lang="en-US" sz="2400" baseline="-25000" dirty="0"/>
              <a:t>2</a:t>
            </a:r>
            <a:r>
              <a:rPr lang="en-US" sz="2400" dirty="0"/>
              <a:t>0.25 - 0.25log</a:t>
            </a:r>
            <a:r>
              <a:rPr lang="en-US" sz="2400" baseline="-25000" dirty="0"/>
              <a:t>2</a:t>
            </a:r>
            <a:r>
              <a:rPr lang="en-US" sz="2400" dirty="0"/>
              <a:t>0.25 - 0.25log</a:t>
            </a:r>
            <a:r>
              <a:rPr lang="en-US" sz="2400" baseline="-25000" dirty="0"/>
              <a:t>2</a:t>
            </a:r>
            <a:r>
              <a:rPr lang="en-US" sz="2400" dirty="0"/>
              <a:t>0.25 </a:t>
            </a:r>
          </a:p>
          <a:p>
            <a:pPr marL="0" indent="0" eaLnBrk="1" hangingPunct="1">
              <a:buNone/>
            </a:pPr>
            <a:r>
              <a:rPr lang="en-US" sz="2400" dirty="0"/>
              <a:t>      = -[0.25log</a:t>
            </a:r>
            <a:r>
              <a:rPr lang="en-US" sz="2400" baseline="-25000" dirty="0"/>
              <a:t>2</a:t>
            </a:r>
            <a:r>
              <a:rPr lang="en-US" sz="2400" dirty="0"/>
              <a:t>0.25 + 0.25log</a:t>
            </a:r>
            <a:r>
              <a:rPr lang="en-US" sz="2400" baseline="-25000" dirty="0"/>
              <a:t>2</a:t>
            </a:r>
            <a:r>
              <a:rPr lang="en-US" sz="2400" dirty="0"/>
              <a:t>0.25 + 0.25log</a:t>
            </a:r>
            <a:r>
              <a:rPr lang="en-US" sz="2400" baseline="-25000" dirty="0"/>
              <a:t>2</a:t>
            </a:r>
            <a:r>
              <a:rPr lang="en-US" sz="2400" dirty="0"/>
              <a:t>0.25 + 0.25log</a:t>
            </a:r>
            <a:r>
              <a:rPr lang="en-US" sz="2400" baseline="-25000" dirty="0"/>
              <a:t>2</a:t>
            </a:r>
            <a:r>
              <a:rPr lang="en-US" sz="2400" dirty="0"/>
              <a:t>0.25]</a:t>
            </a:r>
          </a:p>
          <a:p>
            <a:pPr marL="0" indent="0" eaLnBrk="1" hangingPunct="1">
              <a:buNone/>
            </a:pPr>
            <a:r>
              <a:rPr lang="en-US" sz="2400" dirty="0"/>
              <a:t>      = -[(0.25 * -1.999)+(0.25 * -1.999) +(0.25 * -1.999) +(0.25 * -1.999)]</a:t>
            </a:r>
          </a:p>
          <a:p>
            <a:pPr marL="0" indent="0" eaLnBrk="1" hangingPunct="1">
              <a:buNone/>
            </a:pPr>
            <a:r>
              <a:rPr lang="en-US" sz="2400" dirty="0"/>
              <a:t>      = 1.99999 = </a:t>
            </a:r>
            <a:r>
              <a:rPr lang="en-US" sz="2400" b="1" dirty="0"/>
              <a:t>2 bits</a:t>
            </a:r>
          </a:p>
          <a:p>
            <a:pPr eaLnBrk="1" hangingPunct="1"/>
            <a:r>
              <a:rPr lang="en-US" sz="2400" b="1" dirty="0"/>
              <a:t>What is the entropy of tossing a coin with a 99% head chance</a:t>
            </a:r>
            <a:r>
              <a:rPr lang="en-US" sz="2400" dirty="0"/>
              <a:t>?</a:t>
            </a:r>
            <a:endParaRPr lang="th-TH"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p:cNvSpPr>
            <a:spLocks noGrp="1"/>
          </p:cNvSpPr>
          <p:nvPr>
            <p:ph type="ftr" sz="quarter" idx="11"/>
          </p:nvPr>
        </p:nvSpPr>
        <p:spPr>
          <a:noFill/>
        </p:spPr>
        <p:txBody>
          <a:bodyPr/>
          <a:lstStyle/>
          <a:p>
            <a:r>
              <a:rPr lang="en-US"/>
              <a:t>Asst.Prof.Dr. Anilkumar K.G</a:t>
            </a:r>
            <a:endParaRPr lang="th-TH"/>
          </a:p>
        </p:txBody>
      </p:sp>
      <p:sp>
        <p:nvSpPr>
          <p:cNvPr id="4099" name="Slide Number Placeholder 5"/>
          <p:cNvSpPr>
            <a:spLocks noGrp="1"/>
          </p:cNvSpPr>
          <p:nvPr>
            <p:ph type="sldNum" sz="quarter" idx="12"/>
          </p:nvPr>
        </p:nvSpPr>
        <p:spPr>
          <a:noFill/>
        </p:spPr>
        <p:txBody>
          <a:bodyPr/>
          <a:lstStyle/>
          <a:p>
            <a:fld id="{9B34A091-2138-4FF8-B82B-11ABFB045937}" type="slidenum">
              <a:rPr lang="en-US" smtClean="0"/>
              <a:pPr/>
              <a:t>3</a:t>
            </a:fld>
            <a:endParaRPr lang="th-TH"/>
          </a:p>
        </p:txBody>
      </p:sp>
      <p:sp>
        <p:nvSpPr>
          <p:cNvPr id="4100" name="Rectangle 2"/>
          <p:cNvSpPr>
            <a:spLocks noGrp="1" noChangeArrowheads="1"/>
          </p:cNvSpPr>
          <p:nvPr>
            <p:ph type="title"/>
          </p:nvPr>
        </p:nvSpPr>
        <p:spPr/>
        <p:txBody>
          <a:bodyPr/>
          <a:lstStyle/>
          <a:p>
            <a:pPr eaLnBrk="1" hangingPunct="1"/>
            <a:r>
              <a:rPr lang="en-US" sz="4000" dirty="0"/>
              <a:t>Learning Issues</a:t>
            </a:r>
            <a:endParaRPr lang="th-TH" sz="4000" dirty="0"/>
          </a:p>
        </p:txBody>
      </p:sp>
      <p:sp>
        <p:nvSpPr>
          <p:cNvPr id="4101" name="Rectangle 3"/>
          <p:cNvSpPr>
            <a:spLocks noGrp="1" noChangeArrowheads="1"/>
          </p:cNvSpPr>
          <p:nvPr>
            <p:ph type="body" idx="1"/>
          </p:nvPr>
        </p:nvSpPr>
        <p:spPr>
          <a:xfrm>
            <a:off x="571500" y="1371600"/>
            <a:ext cx="9144000" cy="4648200"/>
          </a:xfrm>
        </p:spPr>
        <p:txBody>
          <a:bodyPr/>
          <a:lstStyle/>
          <a:p>
            <a:r>
              <a:rPr lang="en-US" sz="2800" dirty="0"/>
              <a:t>The following components are part of any </a:t>
            </a:r>
            <a:r>
              <a:rPr lang="en-US" sz="2800" b="1" dirty="0"/>
              <a:t>learning problem</a:t>
            </a:r>
            <a:r>
              <a:rPr lang="en-US" sz="2800" dirty="0"/>
              <a:t>:</a:t>
            </a:r>
          </a:p>
          <a:p>
            <a:pPr lvl="2"/>
            <a:r>
              <a:rPr lang="en-US" b="1" dirty="0"/>
              <a:t>Task: </a:t>
            </a:r>
            <a:r>
              <a:rPr lang="en-US" dirty="0"/>
              <a:t>The behavior or task that is being improved</a:t>
            </a:r>
          </a:p>
          <a:p>
            <a:pPr lvl="2"/>
            <a:r>
              <a:rPr lang="en-US" b="1" dirty="0"/>
              <a:t>Data: </a:t>
            </a:r>
            <a:r>
              <a:rPr lang="en-US" dirty="0"/>
              <a:t>The </a:t>
            </a:r>
            <a:r>
              <a:rPr lang="en-US" b="1" i="1" dirty="0"/>
              <a:t>experiences</a:t>
            </a:r>
            <a:r>
              <a:rPr lang="en-US" dirty="0"/>
              <a:t> (a set of numerical values) that are used to improve performance in the task in the form of a sequence of examples</a:t>
            </a:r>
          </a:p>
          <a:p>
            <a:pPr lvl="2"/>
            <a:r>
              <a:rPr lang="en-US" b="1" dirty="0"/>
              <a:t>Measure of improvement: </a:t>
            </a:r>
            <a:r>
              <a:rPr lang="en-US" i="1" dirty="0"/>
              <a:t>How is learning efficiency measured?</a:t>
            </a:r>
          </a:p>
          <a:p>
            <a:pPr lvl="3"/>
            <a:r>
              <a:rPr lang="en-US" sz="2400" dirty="0"/>
              <a:t> For example, </a:t>
            </a:r>
            <a:r>
              <a:rPr lang="en-US" sz="2400" i="1" dirty="0"/>
              <a:t>can new skills not present in training data increase accuracy in prediction</a:t>
            </a:r>
            <a:r>
              <a:rPr lang="en-US" sz="2400" dirty="0"/>
              <a:t>?</a:t>
            </a:r>
            <a:endParaRPr lang="th-TH"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a:noFill/>
        </p:spPr>
        <p:txBody>
          <a:bodyPr/>
          <a:lstStyle/>
          <a:p>
            <a:pPr>
              <a:defRPr/>
            </a:pPr>
            <a:r>
              <a:rPr lang="en-US" dirty="0" err="1"/>
              <a:t>Asst.Prof.Dr</a:t>
            </a:r>
            <a:r>
              <a:rPr lang="en-US" dirty="0"/>
              <a:t>. </a:t>
            </a:r>
            <a:r>
              <a:rPr lang="en-US" dirty="0" err="1"/>
              <a:t>Anilkumar</a:t>
            </a:r>
            <a:r>
              <a:rPr lang="en-US" dirty="0"/>
              <a:t> K.G</a:t>
            </a:r>
            <a:endParaRPr lang="th-TH" dirty="0"/>
          </a:p>
        </p:txBody>
      </p:sp>
      <p:sp>
        <p:nvSpPr>
          <p:cNvPr id="44035" name="Slide Number Placeholder 5"/>
          <p:cNvSpPr>
            <a:spLocks noGrp="1"/>
          </p:cNvSpPr>
          <p:nvPr>
            <p:ph type="sldNum" sz="quarter" idx="12"/>
          </p:nvPr>
        </p:nvSpPr>
        <p:spPr>
          <a:noFill/>
        </p:spPr>
        <p:txBody>
          <a:bodyPr/>
          <a:lstStyle/>
          <a:p>
            <a:fld id="{23E26EE8-0B0C-49CA-887B-7DB42CC95EDD}" type="slidenum">
              <a:rPr lang="en-US"/>
              <a:pPr/>
              <a:t>30</a:t>
            </a:fld>
            <a:endParaRPr lang="th-TH"/>
          </a:p>
        </p:txBody>
      </p:sp>
      <p:sp>
        <p:nvSpPr>
          <p:cNvPr id="44036" name="Rectangle 2"/>
          <p:cNvSpPr>
            <a:spLocks noGrp="1" noChangeArrowheads="1"/>
          </p:cNvSpPr>
          <p:nvPr>
            <p:ph type="title"/>
          </p:nvPr>
        </p:nvSpPr>
        <p:spPr>
          <a:xfrm>
            <a:off x="419100" y="228600"/>
            <a:ext cx="9258300" cy="639762"/>
          </a:xfrm>
        </p:spPr>
        <p:txBody>
          <a:bodyPr/>
          <a:lstStyle/>
          <a:p>
            <a:pPr eaLnBrk="1" hangingPunct="1"/>
            <a:r>
              <a:rPr lang="en-US" sz="4000" dirty="0"/>
              <a:t>Entropy Calculation</a:t>
            </a:r>
            <a:endParaRPr lang="th-TH" sz="4000" dirty="0"/>
          </a:p>
        </p:txBody>
      </p:sp>
      <p:sp>
        <p:nvSpPr>
          <p:cNvPr id="44037" name="Rectangle 3"/>
          <p:cNvSpPr>
            <a:spLocks noGrp="1" noChangeArrowheads="1"/>
          </p:cNvSpPr>
          <p:nvPr>
            <p:ph type="body" idx="1"/>
          </p:nvPr>
        </p:nvSpPr>
        <p:spPr>
          <a:xfrm>
            <a:off x="0" y="914400"/>
            <a:ext cx="10287000" cy="5334000"/>
          </a:xfrm>
        </p:spPr>
        <p:txBody>
          <a:bodyPr/>
          <a:lstStyle/>
          <a:p>
            <a:pPr marL="609600" indent="-609600" eaLnBrk="1" hangingPunct="1">
              <a:lnSpc>
                <a:spcPct val="90000"/>
              </a:lnSpc>
              <a:buNone/>
            </a:pPr>
            <a:r>
              <a:rPr lang="en-US" sz="2200" dirty="0"/>
              <a:t>       Your spaceship has just landed on an alien planet, and your crew has begun investigating the local wildlife. Unfortunately, most of your scientific equipment is broken, so all you can tell about a given object is what color it is, how many eyes it has, and whether or not it is alive. To make matters worse, none of you are biologists, so you will have to use a </a:t>
            </a:r>
            <a:r>
              <a:rPr lang="en-US" sz="2200" b="1" dirty="0"/>
              <a:t>decision tree </a:t>
            </a:r>
            <a:r>
              <a:rPr lang="en-US" sz="2200" dirty="0"/>
              <a:t>to classify objects near your landing site as either </a:t>
            </a:r>
            <a:r>
              <a:rPr lang="en-US" sz="2200" b="1" dirty="0"/>
              <a:t>alive </a:t>
            </a:r>
            <a:r>
              <a:rPr lang="en-US" sz="2200" dirty="0"/>
              <a:t>or </a:t>
            </a:r>
            <a:r>
              <a:rPr lang="en-US" sz="2200" b="1" dirty="0"/>
              <a:t>not alive</a:t>
            </a:r>
            <a:r>
              <a:rPr lang="en-US" sz="2200" dirty="0"/>
              <a:t>. </a:t>
            </a:r>
            <a:endParaRPr lang="th-TH" sz="2200" dirty="0"/>
          </a:p>
        </p:txBody>
      </p:sp>
      <p:pic>
        <p:nvPicPr>
          <p:cNvPr id="44038" name="Picture 4"/>
          <p:cNvPicPr>
            <a:picLocks noChangeAspect="1" noChangeArrowheads="1"/>
          </p:cNvPicPr>
          <p:nvPr/>
        </p:nvPicPr>
        <p:blipFill>
          <a:blip r:embed="rId2" cstate="print"/>
          <a:srcRect/>
          <a:stretch>
            <a:fillRect/>
          </a:stretch>
        </p:blipFill>
        <p:spPr bwMode="auto">
          <a:xfrm>
            <a:off x="3924300" y="2895600"/>
            <a:ext cx="4572000" cy="29718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1"/>
          </p:nvPr>
        </p:nvSpPr>
        <p:spPr>
          <a:noFill/>
        </p:spPr>
        <p:txBody>
          <a:bodyPr/>
          <a:lstStyle/>
          <a:p>
            <a:pPr>
              <a:defRPr/>
            </a:pPr>
            <a:r>
              <a:rPr lang="en-US" dirty="0" err="1"/>
              <a:t>Asst.Prof.Dr</a:t>
            </a:r>
            <a:r>
              <a:rPr lang="en-US" dirty="0"/>
              <a:t>. </a:t>
            </a:r>
            <a:r>
              <a:rPr lang="en-US" dirty="0" err="1"/>
              <a:t>Anilkumar</a:t>
            </a:r>
            <a:r>
              <a:rPr lang="en-US" dirty="0"/>
              <a:t> K.G</a:t>
            </a:r>
            <a:endParaRPr lang="th-TH" dirty="0"/>
          </a:p>
        </p:txBody>
      </p:sp>
      <p:sp>
        <p:nvSpPr>
          <p:cNvPr id="45059" name="Slide Number Placeholder 5"/>
          <p:cNvSpPr>
            <a:spLocks noGrp="1"/>
          </p:cNvSpPr>
          <p:nvPr>
            <p:ph type="sldNum" sz="quarter" idx="12"/>
          </p:nvPr>
        </p:nvSpPr>
        <p:spPr>
          <a:noFill/>
        </p:spPr>
        <p:txBody>
          <a:bodyPr/>
          <a:lstStyle/>
          <a:p>
            <a:fld id="{9DC118A9-CB81-44D7-AD9E-883345EFB744}" type="slidenum">
              <a:rPr lang="en-US"/>
              <a:pPr/>
              <a:t>31</a:t>
            </a:fld>
            <a:endParaRPr lang="th-TH"/>
          </a:p>
        </p:txBody>
      </p:sp>
      <p:sp>
        <p:nvSpPr>
          <p:cNvPr id="45060" name="Rectangle 2"/>
          <p:cNvSpPr>
            <a:spLocks noGrp="1" noChangeArrowheads="1"/>
          </p:cNvSpPr>
          <p:nvPr>
            <p:ph type="title"/>
          </p:nvPr>
        </p:nvSpPr>
        <p:spPr>
          <a:xfrm>
            <a:off x="514350" y="274638"/>
            <a:ext cx="9258300" cy="868362"/>
          </a:xfrm>
        </p:spPr>
        <p:txBody>
          <a:bodyPr/>
          <a:lstStyle/>
          <a:p>
            <a:pPr eaLnBrk="1" hangingPunct="1"/>
            <a:r>
              <a:rPr lang="en-US" sz="4000" dirty="0"/>
              <a:t>Entropy Calculation</a:t>
            </a:r>
            <a:endParaRPr lang="th-TH" sz="4000" dirty="0"/>
          </a:p>
        </p:txBody>
      </p:sp>
      <p:sp>
        <p:nvSpPr>
          <p:cNvPr id="45061" name="Rectangle 3"/>
          <p:cNvSpPr>
            <a:spLocks noGrp="1" noChangeArrowheads="1"/>
          </p:cNvSpPr>
          <p:nvPr>
            <p:ph type="body" idx="1"/>
          </p:nvPr>
        </p:nvSpPr>
        <p:spPr>
          <a:xfrm>
            <a:off x="266700" y="1143000"/>
            <a:ext cx="9753600" cy="4983163"/>
          </a:xfrm>
        </p:spPr>
        <p:txBody>
          <a:bodyPr/>
          <a:lstStyle/>
          <a:p>
            <a:pPr marL="609600" indent="-609600" eaLnBrk="1" hangingPunct="1"/>
            <a:endParaRPr lang="en-US" sz="2400" dirty="0"/>
          </a:p>
          <a:p>
            <a:pPr marL="609600" indent="-609600" eaLnBrk="1" hangingPunct="1"/>
            <a:endParaRPr lang="en-US" sz="2400" dirty="0"/>
          </a:p>
          <a:p>
            <a:pPr marL="609600" indent="-609600" eaLnBrk="1" hangingPunct="1"/>
            <a:endParaRPr lang="en-US" sz="2400" dirty="0"/>
          </a:p>
          <a:p>
            <a:pPr marL="609600" indent="-609600" eaLnBrk="1" hangingPunct="1">
              <a:buFontTx/>
              <a:buNone/>
            </a:pPr>
            <a:r>
              <a:rPr lang="en-US" sz="2400" dirty="0"/>
              <a:t>2.    A candy manufacturer interviews a customer on his willingness to eat a candy of a particular color or flavor. The following table shows the collected responses:</a:t>
            </a:r>
            <a:endParaRPr lang="th-TH" sz="2400" dirty="0"/>
          </a:p>
          <a:p>
            <a:pPr marL="609600" indent="-609600" eaLnBrk="1" hangingPunct="1"/>
            <a:endParaRPr lang="th-TH" sz="2400" dirty="0"/>
          </a:p>
        </p:txBody>
      </p:sp>
      <p:pic>
        <p:nvPicPr>
          <p:cNvPr id="45063" name="Picture 5"/>
          <p:cNvPicPr>
            <a:picLocks noChangeAspect="1" noChangeArrowheads="1"/>
          </p:cNvPicPr>
          <p:nvPr/>
        </p:nvPicPr>
        <p:blipFill>
          <a:blip r:embed="rId2" cstate="print"/>
          <a:srcRect/>
          <a:stretch>
            <a:fillRect/>
          </a:stretch>
        </p:blipFill>
        <p:spPr bwMode="auto">
          <a:xfrm>
            <a:off x="5454573" y="3622594"/>
            <a:ext cx="2686050" cy="2133600"/>
          </a:xfrm>
          <a:prstGeom prst="rect">
            <a:avLst/>
          </a:prstGeom>
          <a:noFill/>
          <a:ln w="9525">
            <a:noFill/>
            <a:miter lim="800000"/>
            <a:headEnd/>
            <a:tailEnd/>
          </a:ln>
        </p:spPr>
      </p:pic>
      <p:sp>
        <p:nvSpPr>
          <p:cNvPr id="45064" name="Text Box 6"/>
          <p:cNvSpPr txBox="1">
            <a:spLocks noChangeArrowheads="1"/>
          </p:cNvSpPr>
          <p:nvPr/>
        </p:nvSpPr>
        <p:spPr bwMode="auto">
          <a:xfrm>
            <a:off x="6324600" y="1524000"/>
            <a:ext cx="3962400" cy="806450"/>
          </a:xfrm>
          <a:prstGeom prst="rect">
            <a:avLst/>
          </a:prstGeom>
          <a:noFill/>
          <a:ln w="12700" algn="ctr">
            <a:noFill/>
            <a:miter lim="800000"/>
            <a:headEnd/>
            <a:tailEnd/>
          </a:ln>
        </p:spPr>
        <p:txBody>
          <a:bodyPr lIns="90488" tIns="44450" rIns="90488" bIns="44450">
            <a:spAutoFit/>
          </a:bodyPr>
          <a:lstStyle/>
          <a:p>
            <a:pPr>
              <a:spcBef>
                <a:spcPct val="50000"/>
              </a:spcBef>
            </a:pPr>
            <a:r>
              <a:rPr lang="en-US" sz="2000"/>
              <a:t>{ </a:t>
            </a:r>
            <a:r>
              <a:rPr lang="en-US" sz="1800"/>
              <a:t>log</a:t>
            </a:r>
            <a:r>
              <a:rPr lang="en-US" sz="1800" baseline="-25000"/>
              <a:t>2</a:t>
            </a:r>
            <a:r>
              <a:rPr lang="en-US" sz="1800"/>
              <a:t>5/8 = log</a:t>
            </a:r>
            <a:r>
              <a:rPr lang="en-US" sz="1800" baseline="-25000"/>
              <a:t>2</a:t>
            </a:r>
            <a:r>
              <a:rPr lang="en-US" sz="1800"/>
              <a:t> 0.625 = -0.6781</a:t>
            </a:r>
          </a:p>
          <a:p>
            <a:pPr>
              <a:spcBef>
                <a:spcPct val="50000"/>
              </a:spcBef>
            </a:pPr>
            <a:r>
              <a:rPr lang="en-US" sz="1800"/>
              <a:t> log</a:t>
            </a:r>
            <a:r>
              <a:rPr lang="en-US" sz="1800" baseline="-25000"/>
              <a:t>2</a:t>
            </a:r>
            <a:r>
              <a:rPr lang="en-US" sz="1800"/>
              <a:t>3/8 = log</a:t>
            </a:r>
            <a:r>
              <a:rPr lang="en-US" sz="1800" baseline="-25000"/>
              <a:t>2</a:t>
            </a:r>
            <a:r>
              <a:rPr lang="en-US" sz="1800"/>
              <a:t>0.375 = -1.415037}</a:t>
            </a:r>
            <a:endParaRPr lang="th-TH" sz="1800"/>
          </a:p>
        </p:txBody>
      </p:sp>
      <p:pic>
        <p:nvPicPr>
          <p:cNvPr id="387073" name="Picture 1"/>
          <p:cNvPicPr>
            <a:picLocks noChangeAspect="1" noChangeArrowheads="1"/>
          </p:cNvPicPr>
          <p:nvPr/>
        </p:nvPicPr>
        <p:blipFill>
          <a:blip r:embed="rId3" cstate="print"/>
          <a:srcRect/>
          <a:stretch>
            <a:fillRect/>
          </a:stretch>
        </p:blipFill>
        <p:spPr bwMode="auto">
          <a:xfrm>
            <a:off x="342900" y="1295400"/>
            <a:ext cx="5857875" cy="971550"/>
          </a:xfrm>
          <a:prstGeom prst="rect">
            <a:avLst/>
          </a:prstGeom>
          <a:noFill/>
          <a:ln w="9525">
            <a:noFill/>
            <a:miter lim="800000"/>
            <a:headEnd/>
            <a:tailEnd/>
          </a:ln>
        </p:spPr>
      </p:pic>
      <p:pic>
        <p:nvPicPr>
          <p:cNvPr id="3" name="Picture 2">
            <a:extLst>
              <a:ext uri="{FF2B5EF4-FFF2-40B4-BE49-F238E27FC236}">
                <a16:creationId xmlns:a16="http://schemas.microsoft.com/office/drawing/2014/main" id="{FF8EAA50-F582-5CA0-DA01-1F1C50DE9FB0}"/>
              </a:ext>
            </a:extLst>
          </p:cNvPr>
          <p:cNvPicPr>
            <a:picLocks noChangeAspect="1"/>
          </p:cNvPicPr>
          <p:nvPr/>
        </p:nvPicPr>
        <p:blipFill>
          <a:blip r:embed="rId4"/>
          <a:stretch>
            <a:fillRect/>
          </a:stretch>
        </p:blipFill>
        <p:spPr>
          <a:xfrm>
            <a:off x="1758871" y="4095675"/>
            <a:ext cx="3073558" cy="14669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15962"/>
          </a:xfrm>
        </p:spPr>
        <p:txBody>
          <a:bodyPr/>
          <a:lstStyle/>
          <a:p>
            <a:r>
              <a:rPr lang="en-US" sz="4000" dirty="0"/>
              <a:t>Types of Learning Errors </a:t>
            </a:r>
            <a:endParaRPr lang="th-TH" sz="4000" dirty="0"/>
          </a:p>
        </p:txBody>
      </p:sp>
      <p:sp>
        <p:nvSpPr>
          <p:cNvPr id="3" name="Content Placeholder 2"/>
          <p:cNvSpPr>
            <a:spLocks noGrp="1"/>
          </p:cNvSpPr>
          <p:nvPr>
            <p:ph idx="1"/>
          </p:nvPr>
        </p:nvSpPr>
        <p:spPr>
          <a:xfrm>
            <a:off x="266700" y="1219200"/>
            <a:ext cx="9753600" cy="4906963"/>
          </a:xfrm>
        </p:spPr>
        <p:txBody>
          <a:bodyPr/>
          <a:lstStyle/>
          <a:p>
            <a:r>
              <a:rPr lang="en-US" sz="2800" dirty="0"/>
              <a:t>Not all </a:t>
            </a:r>
            <a:r>
              <a:rPr lang="en-US" sz="2800" b="1" dirty="0"/>
              <a:t>errors</a:t>
            </a:r>
            <a:r>
              <a:rPr lang="en-US" sz="2800" dirty="0"/>
              <a:t> are equal; the consequences of some mistakes may be much worse than others. </a:t>
            </a:r>
          </a:p>
          <a:p>
            <a:pPr lvl="1"/>
            <a:r>
              <a:rPr lang="en-US" sz="2400" dirty="0"/>
              <a:t>For example, it may be much worse to predict that </a:t>
            </a:r>
            <a:r>
              <a:rPr lang="en-US" sz="2400" b="1" i="1" dirty="0"/>
              <a:t>a patient does not have a disease; actually, the patient has a disease,</a:t>
            </a:r>
            <a:r>
              <a:rPr lang="en-US" sz="2400" i="1" dirty="0"/>
              <a:t> </a:t>
            </a:r>
            <a:r>
              <a:rPr lang="en-US" sz="2400" dirty="0"/>
              <a:t>so the patient does not get appropriate treatment </a:t>
            </a:r>
          </a:p>
          <a:p>
            <a:pPr lvl="1"/>
            <a:r>
              <a:rPr lang="en-US" sz="2400" dirty="0"/>
              <a:t>Similarly, </a:t>
            </a:r>
            <a:r>
              <a:rPr lang="en-US" sz="2400" b="1" dirty="0"/>
              <a:t>it is predicted that a patient has a disease; the patient does not have it</a:t>
            </a:r>
            <a:r>
              <a:rPr lang="en-US" sz="2400" dirty="0"/>
              <a:t>, forcing the patient to undergo further unwanted tests.</a:t>
            </a:r>
          </a:p>
          <a:p>
            <a:r>
              <a:rPr lang="en-US" sz="2800" dirty="0"/>
              <a:t>The learning agent should choose the </a:t>
            </a:r>
            <a:r>
              <a:rPr lang="en-US" sz="2800" b="1" dirty="0"/>
              <a:t>best prediction </a:t>
            </a:r>
            <a:r>
              <a:rPr lang="en-US" sz="2800" dirty="0"/>
              <a:t>according to the costs associated with the errors.</a:t>
            </a:r>
            <a:endParaRPr lang="th-TH" sz="2800"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32</a:t>
            </a:fld>
            <a:endParaRPr lang="th-TH"/>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066800"/>
            <a:ext cx="9829800" cy="5059363"/>
          </a:xfrm>
        </p:spPr>
        <p:txBody>
          <a:bodyPr/>
          <a:lstStyle/>
          <a:p>
            <a:r>
              <a:rPr lang="en-US" sz="2400" dirty="0"/>
              <a:t>Consider a simple case where the domain of the </a:t>
            </a:r>
            <a:r>
              <a:rPr lang="en-US" sz="2400" b="1" dirty="0"/>
              <a:t>target feature</a:t>
            </a:r>
            <a:r>
              <a:rPr lang="en-US" sz="2400" dirty="0"/>
              <a:t> is </a:t>
            </a:r>
            <a:r>
              <a:rPr lang="en-US" sz="2400" b="1" dirty="0"/>
              <a:t>Boolean</a:t>
            </a:r>
            <a:r>
              <a:rPr lang="en-US" sz="2400" dirty="0"/>
              <a:t> (which we can consider as “</a:t>
            </a:r>
            <a:r>
              <a:rPr lang="en-US" sz="2400" b="1" i="1" dirty="0"/>
              <a:t>positive</a:t>
            </a:r>
            <a:r>
              <a:rPr lang="en-US" sz="2400" dirty="0"/>
              <a:t>” and “</a:t>
            </a:r>
            <a:r>
              <a:rPr lang="en-US" sz="2400" b="1" i="1" dirty="0"/>
              <a:t>negative</a:t>
            </a:r>
            <a:r>
              <a:rPr lang="en-US" sz="2400" dirty="0"/>
              <a:t>”), and the predictions are restricted to be </a:t>
            </a:r>
            <a:r>
              <a:rPr lang="en-US" sz="2400" b="1" dirty="0"/>
              <a:t>Boolean</a:t>
            </a:r>
            <a:r>
              <a:rPr lang="en-US" sz="2400" dirty="0"/>
              <a:t>.</a:t>
            </a:r>
          </a:p>
          <a:p>
            <a:r>
              <a:rPr lang="en-US" sz="2400" dirty="0"/>
              <a:t>One way to evaluate a prediction independently of the decision is to consider the </a:t>
            </a:r>
            <a:r>
              <a:rPr lang="en-US" sz="2400" b="1" dirty="0"/>
              <a:t>four cases </a:t>
            </a:r>
            <a:r>
              <a:rPr lang="en-US" sz="2400" dirty="0"/>
              <a:t>between the </a:t>
            </a:r>
            <a:r>
              <a:rPr lang="en-US" sz="2400" b="1" dirty="0"/>
              <a:t>predicted value </a:t>
            </a:r>
            <a:r>
              <a:rPr lang="en-US" sz="2400" dirty="0"/>
              <a:t>and the </a:t>
            </a:r>
            <a:r>
              <a:rPr lang="en-US" sz="2400" b="1" dirty="0"/>
              <a:t>actual value</a:t>
            </a:r>
            <a:r>
              <a:rPr lang="en-US" sz="2400" dirty="0"/>
              <a:t>:</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33</a:t>
            </a:fld>
            <a:endParaRPr lang="th-TH"/>
          </a:p>
        </p:txBody>
      </p:sp>
      <p:sp>
        <p:nvSpPr>
          <p:cNvPr id="6" name="Title 1"/>
          <p:cNvSpPr>
            <a:spLocks noGrp="1"/>
          </p:cNvSpPr>
          <p:nvPr>
            <p:ph type="title"/>
          </p:nvPr>
        </p:nvSpPr>
        <p:spPr>
          <a:xfrm>
            <a:off x="514350" y="274638"/>
            <a:ext cx="9258300" cy="715962"/>
          </a:xfrm>
        </p:spPr>
        <p:txBody>
          <a:bodyPr/>
          <a:lstStyle/>
          <a:p>
            <a:r>
              <a:rPr lang="en-US" sz="4000" dirty="0"/>
              <a:t>Types of Learning Errors</a:t>
            </a:r>
            <a:endParaRPr lang="th-TH" sz="4000" dirty="0"/>
          </a:p>
        </p:txBody>
      </p:sp>
      <p:pic>
        <p:nvPicPr>
          <p:cNvPr id="169986" name="Picture 2"/>
          <p:cNvPicPr>
            <a:picLocks noChangeAspect="1" noChangeArrowheads="1"/>
          </p:cNvPicPr>
          <p:nvPr/>
        </p:nvPicPr>
        <p:blipFill>
          <a:blip r:embed="rId2" cstate="print"/>
          <a:srcRect/>
          <a:stretch>
            <a:fillRect/>
          </a:stretch>
        </p:blipFill>
        <p:spPr bwMode="auto">
          <a:xfrm>
            <a:off x="514351" y="3429000"/>
            <a:ext cx="9429750" cy="17526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990600"/>
            <a:ext cx="9677400" cy="5135563"/>
          </a:xfrm>
        </p:spPr>
        <p:txBody>
          <a:bodyPr/>
          <a:lstStyle/>
          <a:p>
            <a:r>
              <a:rPr lang="en-US" sz="2800" dirty="0"/>
              <a:t>A </a:t>
            </a:r>
            <a:r>
              <a:rPr lang="en-US" sz="2800" b="1" u="sng" dirty="0"/>
              <a:t>false-positive (</a:t>
            </a:r>
            <a:r>
              <a:rPr lang="en-US" sz="2800" b="1" i="1" u="sng" dirty="0" err="1"/>
              <a:t>f</a:t>
            </a:r>
            <a:r>
              <a:rPr lang="en-US" sz="2800" b="1" i="1" u="sng" baseline="-25000" dirty="0" err="1"/>
              <a:t>p</a:t>
            </a:r>
            <a:r>
              <a:rPr lang="en-US" sz="2800" b="1" u="sng" dirty="0"/>
              <a:t>) error </a:t>
            </a:r>
            <a:r>
              <a:rPr lang="en-US" sz="2800" u="sng" dirty="0"/>
              <a:t>or </a:t>
            </a:r>
            <a:r>
              <a:rPr lang="en-US" sz="2800" b="1" u="sng" dirty="0"/>
              <a:t>type-I error </a:t>
            </a:r>
            <a:r>
              <a:rPr lang="en-US" sz="2800" dirty="0"/>
              <a:t>is a </a:t>
            </a:r>
            <a:r>
              <a:rPr lang="en-US" sz="2800" b="1" i="1" dirty="0"/>
              <a:t>wrong positive prediction</a:t>
            </a:r>
            <a:r>
              <a:rPr lang="en-US" sz="2800" dirty="0"/>
              <a:t> (i.e., the predicted value is </a:t>
            </a:r>
            <a:r>
              <a:rPr lang="en-US" sz="2800" b="1" i="1" dirty="0"/>
              <a:t>true,</a:t>
            </a:r>
            <a:r>
              <a:rPr lang="en-US" sz="2800" dirty="0"/>
              <a:t> but the actual value is </a:t>
            </a:r>
            <a:r>
              <a:rPr lang="en-US" sz="2800" b="1" i="1" dirty="0"/>
              <a:t>false</a:t>
            </a:r>
            <a:r>
              <a:rPr lang="en-US" sz="2800" dirty="0"/>
              <a:t>).</a:t>
            </a:r>
          </a:p>
          <a:p>
            <a:r>
              <a:rPr lang="en-US" sz="2800" b="1" u="sng" dirty="0"/>
              <a:t>false-negative (</a:t>
            </a:r>
            <a:r>
              <a:rPr lang="en-US" sz="2800" b="1" i="1" u="sng" dirty="0"/>
              <a:t>f</a:t>
            </a:r>
            <a:r>
              <a:rPr lang="en-US" sz="2800" b="1" i="1" u="sng" baseline="-25000" dirty="0"/>
              <a:t>n</a:t>
            </a:r>
            <a:r>
              <a:rPr lang="en-US" sz="2800" b="1" u="sng" dirty="0"/>
              <a:t>) error </a:t>
            </a:r>
            <a:r>
              <a:rPr lang="en-US" sz="2800" u="sng" dirty="0"/>
              <a:t>or </a:t>
            </a:r>
            <a:r>
              <a:rPr lang="en-US" sz="2800" b="1" u="sng" dirty="0"/>
              <a:t>type-II error </a:t>
            </a:r>
            <a:r>
              <a:rPr lang="en-US" sz="2800" dirty="0"/>
              <a:t>is a </a:t>
            </a:r>
            <a:r>
              <a:rPr lang="en-US" sz="2800" b="1" i="1" dirty="0"/>
              <a:t>negative prediction that is wrong </a:t>
            </a:r>
            <a:r>
              <a:rPr lang="en-US" sz="2800" dirty="0"/>
              <a:t>(i.e., the predicted value is </a:t>
            </a:r>
            <a:r>
              <a:rPr lang="en-US" sz="2800" b="1" i="1" dirty="0"/>
              <a:t>false,</a:t>
            </a:r>
            <a:r>
              <a:rPr lang="en-US" sz="2800" dirty="0"/>
              <a:t> but the actual value is </a:t>
            </a:r>
            <a:r>
              <a:rPr lang="en-US" sz="2800" b="1" i="1" dirty="0"/>
              <a:t>true</a:t>
            </a:r>
            <a:r>
              <a:rPr lang="en-US" sz="2800" dirty="0"/>
              <a:t>)</a:t>
            </a:r>
          </a:p>
          <a:p>
            <a:pPr lvl="1"/>
            <a:r>
              <a:rPr lang="en-US" sz="2400" dirty="0"/>
              <a:t>A </a:t>
            </a:r>
            <a:r>
              <a:rPr lang="en-US" sz="2400" b="1" dirty="0"/>
              <a:t>predictor</a:t>
            </a:r>
            <a:r>
              <a:rPr lang="en-US" sz="2400" dirty="0"/>
              <a:t> or </a:t>
            </a:r>
            <a:r>
              <a:rPr lang="en-US" sz="2400" b="1" dirty="0"/>
              <a:t>predicting agent </a:t>
            </a:r>
            <a:r>
              <a:rPr lang="en-US" sz="2400" dirty="0"/>
              <a:t>could claim a </a:t>
            </a:r>
            <a:r>
              <a:rPr lang="en-US" sz="2400" b="1" dirty="0"/>
              <a:t>positive prediction, </a:t>
            </a:r>
            <a:r>
              <a:rPr lang="en-US" sz="2400" dirty="0"/>
              <a:t>for example, </a:t>
            </a:r>
            <a:r>
              <a:rPr lang="en-US" sz="2400" u="sng" dirty="0"/>
              <a:t>when it is sure it is </a:t>
            </a:r>
            <a:r>
              <a:rPr lang="en-US" sz="2400" b="1" u="sng" dirty="0"/>
              <a:t>positive</a:t>
            </a:r>
            <a:r>
              <a:rPr lang="en-US" sz="2400" u="sng" dirty="0"/>
              <a:t>. </a:t>
            </a:r>
          </a:p>
          <a:p>
            <a:pPr lvl="1"/>
            <a:r>
              <a:rPr lang="en-US" sz="2400" dirty="0"/>
              <a:t>At the other extreme, it could claim a </a:t>
            </a:r>
            <a:r>
              <a:rPr lang="en-US" sz="2400" b="1" dirty="0"/>
              <a:t>positive prediction </a:t>
            </a:r>
            <a:r>
              <a:rPr lang="en-US" sz="2400" dirty="0"/>
              <a:t>for an example </a:t>
            </a:r>
            <a:r>
              <a:rPr lang="en-US" sz="2400" u="sng" dirty="0"/>
              <a:t>unless it is sure the example is </a:t>
            </a:r>
            <a:r>
              <a:rPr lang="en-US" sz="2400" b="1" u="sng" dirty="0"/>
              <a:t>negative</a:t>
            </a:r>
            <a:r>
              <a:rPr lang="en-US" sz="2400" dirty="0"/>
              <a:t>.</a:t>
            </a:r>
            <a:endParaRPr lang="th-TH" sz="2400"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34</a:t>
            </a:fld>
            <a:endParaRPr lang="th-TH"/>
          </a:p>
        </p:txBody>
      </p:sp>
      <p:sp>
        <p:nvSpPr>
          <p:cNvPr id="6" name="Title 1"/>
          <p:cNvSpPr>
            <a:spLocks noGrp="1"/>
          </p:cNvSpPr>
          <p:nvPr>
            <p:ph type="title"/>
          </p:nvPr>
        </p:nvSpPr>
        <p:spPr>
          <a:xfrm>
            <a:off x="514350" y="274638"/>
            <a:ext cx="9258300" cy="715962"/>
          </a:xfrm>
        </p:spPr>
        <p:txBody>
          <a:bodyPr/>
          <a:lstStyle/>
          <a:p>
            <a:r>
              <a:rPr lang="en-US" sz="4000" dirty="0"/>
              <a:t>Types of Learning Errors</a:t>
            </a:r>
            <a:endParaRPr lang="th-TH" sz="4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096962"/>
            <a:ext cx="9829800" cy="5029201"/>
          </a:xfrm>
        </p:spPr>
        <p:txBody>
          <a:bodyPr/>
          <a:lstStyle/>
          <a:p>
            <a:r>
              <a:rPr lang="en-US" sz="2400" dirty="0"/>
              <a:t>For a given </a:t>
            </a:r>
            <a:r>
              <a:rPr lang="en-US" sz="2400" b="1" dirty="0"/>
              <a:t>predictor</a:t>
            </a:r>
            <a:r>
              <a:rPr lang="en-US" sz="2400" dirty="0"/>
              <a:t> for a given set of examples, suppose </a:t>
            </a:r>
            <a:r>
              <a:rPr lang="en-US" sz="2400" b="1" i="1" dirty="0"/>
              <a:t>t</a:t>
            </a:r>
            <a:r>
              <a:rPr lang="en-US" sz="2400" b="1" i="1" baseline="-25000" dirty="0"/>
              <a:t>p</a:t>
            </a:r>
            <a:r>
              <a:rPr lang="en-US" sz="2400" i="1" dirty="0"/>
              <a:t> </a:t>
            </a:r>
            <a:r>
              <a:rPr lang="en-US" sz="2400" dirty="0"/>
              <a:t>is the number of </a:t>
            </a:r>
            <a:r>
              <a:rPr lang="en-US" sz="2400" b="1" dirty="0"/>
              <a:t>true positives</a:t>
            </a:r>
            <a:r>
              <a:rPr lang="en-US" sz="2400" dirty="0"/>
              <a:t>, </a:t>
            </a:r>
            <a:r>
              <a:rPr lang="en-US" sz="2400" b="1" i="1" dirty="0" err="1"/>
              <a:t>f</a:t>
            </a:r>
            <a:r>
              <a:rPr lang="en-US" sz="2400" b="1" i="1" baseline="-25000" dirty="0" err="1"/>
              <a:t>p</a:t>
            </a:r>
            <a:r>
              <a:rPr lang="en-US" sz="2400" dirty="0"/>
              <a:t> is the number of </a:t>
            </a:r>
            <a:r>
              <a:rPr lang="en-US" sz="2400" b="1" dirty="0"/>
              <a:t>false positives</a:t>
            </a:r>
            <a:r>
              <a:rPr lang="en-US" sz="2400" dirty="0"/>
              <a:t>, </a:t>
            </a:r>
            <a:r>
              <a:rPr lang="en-US" sz="2400" b="1" i="1" dirty="0"/>
              <a:t>f</a:t>
            </a:r>
            <a:r>
              <a:rPr lang="en-US" sz="2400" b="1" i="1" baseline="-25000" dirty="0"/>
              <a:t>n</a:t>
            </a:r>
            <a:r>
              <a:rPr lang="en-US" sz="2400" dirty="0"/>
              <a:t> is the number of </a:t>
            </a:r>
            <a:r>
              <a:rPr lang="en-US" sz="2400" b="1" dirty="0"/>
              <a:t>false negatives</a:t>
            </a:r>
            <a:r>
              <a:rPr lang="en-US" sz="2400" dirty="0"/>
              <a:t>, and </a:t>
            </a:r>
            <a:r>
              <a:rPr lang="en-US" sz="2400" b="1" i="1" dirty="0" err="1"/>
              <a:t>t</a:t>
            </a:r>
            <a:r>
              <a:rPr lang="en-US" sz="2400" b="1" i="1" baseline="-25000" dirty="0" err="1"/>
              <a:t>n</a:t>
            </a:r>
            <a:r>
              <a:rPr lang="en-US" sz="2400" dirty="0"/>
              <a:t> is the number of </a:t>
            </a:r>
            <a:r>
              <a:rPr lang="en-US" sz="2400" b="1" dirty="0"/>
              <a:t>true negatives</a:t>
            </a:r>
            <a:r>
              <a:rPr lang="en-US" sz="2400" dirty="0"/>
              <a:t>. </a:t>
            </a:r>
            <a:r>
              <a:rPr lang="en-US" sz="2400" b="1" u="sng" dirty="0"/>
              <a:t>The following measures are often used</a:t>
            </a:r>
            <a:r>
              <a:rPr lang="en-US" sz="2400" dirty="0"/>
              <a:t>:</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35</a:t>
            </a:fld>
            <a:endParaRPr lang="th-TH"/>
          </a:p>
        </p:txBody>
      </p:sp>
      <p:sp>
        <p:nvSpPr>
          <p:cNvPr id="6" name="Title 1"/>
          <p:cNvSpPr>
            <a:spLocks noGrp="1"/>
          </p:cNvSpPr>
          <p:nvPr>
            <p:ph type="title"/>
          </p:nvPr>
        </p:nvSpPr>
        <p:spPr>
          <a:xfrm>
            <a:off x="495300" y="381000"/>
            <a:ext cx="9258300" cy="715962"/>
          </a:xfrm>
        </p:spPr>
        <p:txBody>
          <a:bodyPr/>
          <a:lstStyle/>
          <a:p>
            <a:r>
              <a:rPr lang="en-US" sz="4000" dirty="0"/>
              <a:t>Types of Learning Errors</a:t>
            </a:r>
            <a:endParaRPr lang="th-TH" sz="4000" dirty="0"/>
          </a:p>
        </p:txBody>
      </p:sp>
      <p:pic>
        <p:nvPicPr>
          <p:cNvPr id="7" name="Picture 6">
            <a:extLst>
              <a:ext uri="{FF2B5EF4-FFF2-40B4-BE49-F238E27FC236}">
                <a16:creationId xmlns:a16="http://schemas.microsoft.com/office/drawing/2014/main" id="{D8F3D32C-48E8-5D71-6974-32482896E054}"/>
              </a:ext>
            </a:extLst>
          </p:cNvPr>
          <p:cNvPicPr>
            <a:picLocks noChangeAspect="1"/>
          </p:cNvPicPr>
          <p:nvPr/>
        </p:nvPicPr>
        <p:blipFill>
          <a:blip r:embed="rId2"/>
          <a:stretch>
            <a:fillRect/>
          </a:stretch>
        </p:blipFill>
        <p:spPr>
          <a:xfrm>
            <a:off x="630320" y="2666140"/>
            <a:ext cx="9144470" cy="361333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90600"/>
            <a:ext cx="9906000" cy="5135563"/>
          </a:xfrm>
        </p:spPr>
        <p:txBody>
          <a:bodyPr/>
          <a:lstStyle/>
          <a:p>
            <a:r>
              <a:rPr lang="en-US" sz="2800" u="sng" dirty="0"/>
              <a:t>A learning agent should try to maximize </a:t>
            </a:r>
            <a:r>
              <a:rPr lang="en-US" sz="2800" b="1" u="sng" dirty="0"/>
              <a:t>precision</a:t>
            </a:r>
            <a:r>
              <a:rPr lang="en-US" sz="2800" u="sng" dirty="0"/>
              <a:t> and </a:t>
            </a:r>
            <a:r>
              <a:rPr lang="en-US" sz="2800" b="1" u="sng" dirty="0"/>
              <a:t>recall</a:t>
            </a:r>
            <a:r>
              <a:rPr lang="en-US" sz="2800" u="sng" dirty="0"/>
              <a:t> </a:t>
            </a:r>
          </a:p>
          <a:p>
            <a:r>
              <a:rPr lang="en-US" sz="2800" u="sng" dirty="0"/>
              <a:t>And minimize the </a:t>
            </a:r>
            <a:r>
              <a:rPr lang="en-US" sz="2800" b="1" u="sng" dirty="0"/>
              <a:t>false-positive rate </a:t>
            </a:r>
            <a:r>
              <a:rPr lang="en-US" sz="2800" u="sng" dirty="0"/>
              <a:t>and </a:t>
            </a:r>
            <a:r>
              <a:rPr lang="en-US" sz="2800" b="1" u="sng" dirty="0"/>
              <a:t>false-negative rate</a:t>
            </a:r>
          </a:p>
          <a:p>
            <a:pPr lvl="1"/>
            <a:r>
              <a:rPr lang="en-US" sz="2400" dirty="0"/>
              <a:t>however, these goals are incompatible.</a:t>
            </a:r>
          </a:p>
          <a:p>
            <a:pPr lvl="1"/>
            <a:r>
              <a:rPr lang="en-US" sz="2400" dirty="0"/>
              <a:t>An agent can maximize </a:t>
            </a:r>
            <a:r>
              <a:rPr lang="en-US" sz="2400" b="1" dirty="0"/>
              <a:t>precision</a:t>
            </a:r>
            <a:r>
              <a:rPr lang="en-US" sz="2400" dirty="0"/>
              <a:t> and minimize the </a:t>
            </a:r>
            <a:r>
              <a:rPr lang="en-US" sz="2400" b="1" dirty="0"/>
              <a:t>false-positive rate </a:t>
            </a:r>
            <a:r>
              <a:rPr lang="en-US" sz="2400" dirty="0"/>
              <a:t>by only making </a:t>
            </a:r>
            <a:r>
              <a:rPr lang="en-US" sz="2400" b="1" dirty="0"/>
              <a:t>optimistic predictions </a:t>
            </a:r>
            <a:r>
              <a:rPr lang="en-US" sz="2400" dirty="0"/>
              <a:t>about which it is sure.</a:t>
            </a:r>
          </a:p>
          <a:p>
            <a:pPr lvl="1"/>
            <a:r>
              <a:rPr lang="en-US" sz="2400" dirty="0"/>
              <a:t>However, this choice worsens </a:t>
            </a:r>
            <a:r>
              <a:rPr lang="en-US" sz="2400" b="1" dirty="0"/>
              <a:t>recall</a:t>
            </a:r>
            <a:r>
              <a:rPr lang="en-US" sz="2400" dirty="0"/>
              <a:t>.</a:t>
            </a:r>
          </a:p>
          <a:p>
            <a:r>
              <a:rPr lang="en-US" sz="2800" u="sng" dirty="0"/>
              <a:t>To maximize </a:t>
            </a:r>
            <a:r>
              <a:rPr lang="en-US" sz="2800" b="1" u="sng" dirty="0"/>
              <a:t>recall</a:t>
            </a:r>
            <a:r>
              <a:rPr lang="en-US" sz="2800" dirty="0"/>
              <a:t>, an agent can make predictions risky, making </a:t>
            </a:r>
            <a:r>
              <a:rPr lang="en-US" sz="2800" b="1" dirty="0"/>
              <a:t>precision</a:t>
            </a:r>
            <a:r>
              <a:rPr lang="en-US" sz="2800" dirty="0"/>
              <a:t> smaller and the </a:t>
            </a:r>
            <a:r>
              <a:rPr lang="en-US" sz="2800" b="1" dirty="0"/>
              <a:t>false-positive rate </a:t>
            </a:r>
            <a:r>
              <a:rPr lang="en-US" sz="2800" dirty="0"/>
              <a:t>larger.</a:t>
            </a:r>
            <a:endParaRPr lang="th-TH" sz="2800" b="1"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36</a:t>
            </a:fld>
            <a:endParaRPr lang="th-TH"/>
          </a:p>
        </p:txBody>
      </p:sp>
      <p:sp>
        <p:nvSpPr>
          <p:cNvPr id="6" name="Title 1"/>
          <p:cNvSpPr>
            <a:spLocks noGrp="1"/>
          </p:cNvSpPr>
          <p:nvPr>
            <p:ph type="title"/>
          </p:nvPr>
        </p:nvSpPr>
        <p:spPr>
          <a:xfrm>
            <a:off x="530679" y="147411"/>
            <a:ext cx="9258300" cy="715962"/>
          </a:xfrm>
        </p:spPr>
        <p:txBody>
          <a:bodyPr/>
          <a:lstStyle/>
          <a:p>
            <a:r>
              <a:rPr lang="en-US" sz="4000" dirty="0"/>
              <a:t>Types of Learning Errors</a:t>
            </a:r>
            <a:endParaRPr lang="th-TH" sz="4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914400"/>
            <a:ext cx="5715000" cy="5287963"/>
          </a:xfrm>
        </p:spPr>
        <p:txBody>
          <a:bodyPr/>
          <a:lstStyle/>
          <a:p>
            <a:r>
              <a:rPr lang="en-US" sz="2400" b="1" dirty="0"/>
              <a:t>Receiver Operating Characteristic space plots </a:t>
            </a:r>
            <a:r>
              <a:rPr lang="en-US" sz="2400" dirty="0"/>
              <a:t>(</a:t>
            </a:r>
            <a:r>
              <a:rPr lang="en-US" sz="2400" b="1" dirty="0"/>
              <a:t>ROC</a:t>
            </a:r>
            <a:r>
              <a:rPr lang="en-US" sz="2400" dirty="0"/>
              <a:t> </a:t>
            </a:r>
            <a:r>
              <a:rPr lang="en-US" sz="2400" b="1" dirty="0"/>
              <a:t>space plots</a:t>
            </a:r>
            <a:r>
              <a:rPr lang="en-US" sz="2400" dirty="0"/>
              <a:t>) map the </a:t>
            </a:r>
            <a:r>
              <a:rPr lang="en-US" sz="2400" i="1" dirty="0"/>
              <a:t>false-positive rate (</a:t>
            </a:r>
            <a:r>
              <a:rPr lang="en-US" sz="2400" i="1" dirty="0" err="1"/>
              <a:t>fp</a:t>
            </a:r>
            <a:r>
              <a:rPr lang="en-US" sz="2400" i="1" dirty="0"/>
              <a:t>) </a:t>
            </a:r>
            <a:r>
              <a:rPr lang="en-US" sz="2400" dirty="0"/>
              <a:t>against the </a:t>
            </a:r>
            <a:r>
              <a:rPr lang="en-US" sz="2400" i="1" dirty="0"/>
              <a:t>true-positive rate (</a:t>
            </a:r>
            <a:r>
              <a:rPr lang="en-US" sz="2400" i="1" dirty="0" err="1"/>
              <a:t>tp</a:t>
            </a:r>
            <a:r>
              <a:rPr lang="en-US" sz="2400" i="1" dirty="0"/>
              <a:t>). </a:t>
            </a:r>
          </a:p>
          <a:p>
            <a:pPr lvl="1"/>
            <a:r>
              <a:rPr lang="en-US" sz="2400" dirty="0"/>
              <a:t>Each predictor for these examples becomes a point in the space.</a:t>
            </a:r>
          </a:p>
          <a:p>
            <a:r>
              <a:rPr lang="en-US" sz="2400" dirty="0"/>
              <a:t>A </a:t>
            </a:r>
            <a:r>
              <a:rPr lang="en-US" sz="2400" b="1" dirty="0"/>
              <a:t>Precision-Recall (PR) space plot </a:t>
            </a:r>
            <a:r>
              <a:rPr lang="en-US" sz="2400" dirty="0"/>
              <a:t>maps the </a:t>
            </a:r>
            <a:r>
              <a:rPr lang="en-US" sz="2400" i="1" dirty="0"/>
              <a:t>precision </a:t>
            </a:r>
            <a:r>
              <a:rPr lang="en-US" sz="2400" dirty="0"/>
              <a:t>against the </a:t>
            </a:r>
            <a:r>
              <a:rPr lang="en-US" sz="2400" i="1" dirty="0"/>
              <a:t>recall</a:t>
            </a:r>
            <a:r>
              <a:rPr lang="en-US" sz="2400" dirty="0"/>
              <a:t>. </a:t>
            </a:r>
          </a:p>
          <a:p>
            <a:pPr lvl="1"/>
            <a:r>
              <a:rPr lang="en-US" sz="2400" dirty="0"/>
              <a:t>Each approach may be used to compare </a:t>
            </a:r>
            <a:r>
              <a:rPr lang="en-US" sz="2400" b="1" dirty="0"/>
              <a:t>learning algorithms</a:t>
            </a:r>
            <a:r>
              <a:rPr lang="en-US" sz="2400" dirty="0"/>
              <a:t> independently of the actual costs of the </a:t>
            </a:r>
            <a:r>
              <a:rPr lang="en-US" sz="2400" b="1" dirty="0"/>
              <a:t>prediction errors</a:t>
            </a:r>
            <a:r>
              <a:rPr lang="en-US" sz="2400" dirty="0"/>
              <a:t>.</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37</a:t>
            </a:fld>
            <a:endParaRPr lang="th-TH"/>
          </a:p>
        </p:txBody>
      </p:sp>
      <p:sp>
        <p:nvSpPr>
          <p:cNvPr id="6" name="Title 1"/>
          <p:cNvSpPr>
            <a:spLocks noGrp="1"/>
          </p:cNvSpPr>
          <p:nvPr>
            <p:ph type="title"/>
          </p:nvPr>
        </p:nvSpPr>
        <p:spPr>
          <a:xfrm>
            <a:off x="514350" y="189020"/>
            <a:ext cx="9258300" cy="715962"/>
          </a:xfrm>
        </p:spPr>
        <p:txBody>
          <a:bodyPr/>
          <a:lstStyle/>
          <a:p>
            <a:r>
              <a:rPr lang="en-US" sz="4000" dirty="0"/>
              <a:t>Types of Learning Errors</a:t>
            </a:r>
            <a:endParaRPr lang="th-TH" sz="4000" dirty="0"/>
          </a:p>
        </p:txBody>
      </p:sp>
      <p:pic>
        <p:nvPicPr>
          <p:cNvPr id="7" name="Picture 6">
            <a:extLst>
              <a:ext uri="{FF2B5EF4-FFF2-40B4-BE49-F238E27FC236}">
                <a16:creationId xmlns:a16="http://schemas.microsoft.com/office/drawing/2014/main" id="{5CC85838-44AE-09E6-7696-354EB831665F}"/>
              </a:ext>
            </a:extLst>
          </p:cNvPr>
          <p:cNvPicPr>
            <a:picLocks noChangeAspect="1"/>
          </p:cNvPicPr>
          <p:nvPr/>
        </p:nvPicPr>
        <p:blipFill>
          <a:blip r:embed="rId2"/>
          <a:stretch>
            <a:fillRect/>
          </a:stretch>
        </p:blipFill>
        <p:spPr>
          <a:xfrm>
            <a:off x="5589506" y="947397"/>
            <a:ext cx="4188402" cy="2676418"/>
          </a:xfrm>
          <a:prstGeom prst="rect">
            <a:avLst/>
          </a:prstGeom>
        </p:spPr>
      </p:pic>
      <p:pic>
        <p:nvPicPr>
          <p:cNvPr id="9" name="Picture 8">
            <a:extLst>
              <a:ext uri="{FF2B5EF4-FFF2-40B4-BE49-F238E27FC236}">
                <a16:creationId xmlns:a16="http://schemas.microsoft.com/office/drawing/2014/main" id="{92EFF93B-6E07-5AF0-209C-4E8ED3D68AF0}"/>
              </a:ext>
            </a:extLst>
          </p:cNvPr>
          <p:cNvPicPr>
            <a:picLocks noChangeAspect="1"/>
          </p:cNvPicPr>
          <p:nvPr/>
        </p:nvPicPr>
        <p:blipFill>
          <a:blip r:embed="rId3"/>
          <a:stretch>
            <a:fillRect/>
          </a:stretch>
        </p:blipFill>
        <p:spPr>
          <a:xfrm>
            <a:off x="6390474" y="4006761"/>
            <a:ext cx="3328570" cy="223846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1143000"/>
            <a:ext cx="9277350" cy="5105400"/>
          </a:xfrm>
        </p:spPr>
        <p:txBody>
          <a:bodyPr/>
          <a:lstStyle/>
          <a:p>
            <a:endParaRPr lang="th-TH"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38</a:t>
            </a:fld>
            <a:endParaRPr lang="th-TH"/>
          </a:p>
        </p:txBody>
      </p:sp>
      <p:pic>
        <p:nvPicPr>
          <p:cNvPr id="263169" name="Picture 1"/>
          <p:cNvPicPr>
            <a:picLocks noChangeAspect="1" noChangeArrowheads="1"/>
          </p:cNvPicPr>
          <p:nvPr/>
        </p:nvPicPr>
        <p:blipFill>
          <a:blip r:embed="rId2" cstate="print"/>
          <a:srcRect/>
          <a:stretch>
            <a:fillRect/>
          </a:stretch>
        </p:blipFill>
        <p:spPr bwMode="auto">
          <a:xfrm>
            <a:off x="304586" y="532669"/>
            <a:ext cx="9448800" cy="2895600"/>
          </a:xfrm>
          <a:prstGeom prst="rect">
            <a:avLst/>
          </a:prstGeom>
          <a:noFill/>
          <a:ln w="9525">
            <a:noFill/>
            <a:miter lim="800000"/>
            <a:headEnd/>
            <a:tailEnd/>
          </a:ln>
        </p:spPr>
      </p:pic>
      <p:pic>
        <p:nvPicPr>
          <p:cNvPr id="378881" name="Picture 1"/>
          <p:cNvPicPr>
            <a:picLocks noChangeAspect="1" noChangeArrowheads="1"/>
          </p:cNvPicPr>
          <p:nvPr/>
        </p:nvPicPr>
        <p:blipFill>
          <a:blip r:embed="rId3" cstate="print"/>
          <a:srcRect/>
          <a:stretch>
            <a:fillRect/>
          </a:stretch>
        </p:blipFill>
        <p:spPr bwMode="auto">
          <a:xfrm>
            <a:off x="552450" y="3403235"/>
            <a:ext cx="9239250" cy="286702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39</a:t>
            </a:fld>
            <a:endParaRPr lang="th-TH"/>
          </a:p>
        </p:txBody>
      </p:sp>
      <p:sp>
        <p:nvSpPr>
          <p:cNvPr id="6" name="Title 1"/>
          <p:cNvSpPr>
            <a:spLocks noGrp="1"/>
          </p:cNvSpPr>
          <p:nvPr>
            <p:ph type="title"/>
          </p:nvPr>
        </p:nvSpPr>
        <p:spPr>
          <a:xfrm>
            <a:off x="647700" y="533400"/>
            <a:ext cx="9258300" cy="715962"/>
          </a:xfrm>
        </p:spPr>
        <p:txBody>
          <a:bodyPr/>
          <a:lstStyle/>
          <a:p>
            <a:r>
              <a:rPr lang="en-US" sz="4000" dirty="0"/>
              <a:t>Types of Learning Errors</a:t>
            </a:r>
            <a:endParaRPr lang="th-TH" sz="4000" dirty="0"/>
          </a:p>
        </p:txBody>
      </p:sp>
      <p:pic>
        <p:nvPicPr>
          <p:cNvPr id="262145" name="Picture 1"/>
          <p:cNvPicPr>
            <a:picLocks noChangeAspect="1" noChangeArrowheads="1"/>
          </p:cNvPicPr>
          <p:nvPr/>
        </p:nvPicPr>
        <p:blipFill>
          <a:blip r:embed="rId2" cstate="print"/>
          <a:srcRect/>
          <a:stretch>
            <a:fillRect/>
          </a:stretch>
        </p:blipFill>
        <p:spPr bwMode="auto">
          <a:xfrm>
            <a:off x="327861" y="1752600"/>
            <a:ext cx="9768639" cy="39624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000"/>
            <a:ext cx="9258300" cy="792162"/>
          </a:xfrm>
        </p:spPr>
        <p:txBody>
          <a:bodyPr/>
          <a:lstStyle/>
          <a:p>
            <a:r>
              <a:rPr lang="en-US" sz="4000" dirty="0"/>
              <a:t>Learning Issues - Task</a:t>
            </a:r>
            <a:endParaRPr lang="th-TH" sz="4000" dirty="0"/>
          </a:p>
        </p:txBody>
      </p:sp>
      <p:sp>
        <p:nvSpPr>
          <p:cNvPr id="3" name="Content Placeholder 2"/>
          <p:cNvSpPr>
            <a:spLocks noGrp="1"/>
          </p:cNvSpPr>
          <p:nvPr>
            <p:ph idx="1"/>
          </p:nvPr>
        </p:nvSpPr>
        <p:spPr>
          <a:xfrm>
            <a:off x="190500" y="1219200"/>
            <a:ext cx="9753600" cy="4906963"/>
          </a:xfrm>
        </p:spPr>
        <p:txBody>
          <a:bodyPr/>
          <a:lstStyle/>
          <a:p>
            <a:r>
              <a:rPr lang="en-US" sz="2800" dirty="0"/>
              <a:t>The most commonly studied </a:t>
            </a:r>
            <a:r>
              <a:rPr lang="en-US" sz="2800" b="1" dirty="0"/>
              <a:t>learning</a:t>
            </a:r>
            <a:r>
              <a:rPr lang="en-US" sz="2800" dirty="0"/>
              <a:t> </a:t>
            </a:r>
            <a:r>
              <a:rPr lang="en-US" sz="2800" b="1" dirty="0"/>
              <a:t>task</a:t>
            </a:r>
            <a:r>
              <a:rPr lang="en-US" sz="2800" dirty="0"/>
              <a:t> is </a:t>
            </a:r>
            <a:r>
              <a:rPr lang="en-US" sz="2800" b="1" dirty="0"/>
              <a:t>supervised learning: </a:t>
            </a:r>
          </a:p>
          <a:p>
            <a:pPr lvl="1"/>
            <a:r>
              <a:rPr lang="en-US" sz="2400" dirty="0"/>
              <a:t>From some </a:t>
            </a:r>
            <a:r>
              <a:rPr lang="en-US" sz="2400" b="1" i="1" dirty="0"/>
              <a:t>input </a:t>
            </a:r>
            <a:r>
              <a:rPr lang="en-US" sz="2400" dirty="0"/>
              <a:t>and </a:t>
            </a:r>
            <a:r>
              <a:rPr lang="en-US" sz="2400" b="1" i="1" dirty="0"/>
              <a:t>target </a:t>
            </a:r>
            <a:r>
              <a:rPr lang="en-US" sz="2400" dirty="0"/>
              <a:t>features, generate a</a:t>
            </a:r>
            <a:r>
              <a:rPr lang="en-US" sz="2400" i="1" dirty="0"/>
              <a:t> </a:t>
            </a:r>
            <a:r>
              <a:rPr lang="en-US" sz="2400" b="1" i="1" dirty="0"/>
              <a:t>set of training examples</a:t>
            </a:r>
            <a:r>
              <a:rPr lang="en-US" sz="2400" dirty="0"/>
              <a:t> and </a:t>
            </a:r>
            <a:r>
              <a:rPr lang="en-US" sz="2400" i="1" dirty="0"/>
              <a:t>predict the value of </a:t>
            </a:r>
            <a:r>
              <a:rPr lang="en-US" sz="2400" b="1" i="1" dirty="0"/>
              <a:t>target features </a:t>
            </a:r>
            <a:r>
              <a:rPr lang="en-US" sz="2400" dirty="0"/>
              <a:t>for a </a:t>
            </a:r>
            <a:r>
              <a:rPr lang="en-US" sz="2400" b="1" dirty="0"/>
              <a:t>new example </a:t>
            </a:r>
            <a:r>
              <a:rPr lang="en-US" sz="2400" dirty="0"/>
              <a:t>(with only </a:t>
            </a:r>
            <a:r>
              <a:rPr lang="en-US" sz="2400" i="1" dirty="0"/>
              <a:t>input features</a:t>
            </a:r>
            <a:r>
              <a:rPr lang="en-US" sz="2400" dirty="0"/>
              <a:t>). </a:t>
            </a:r>
          </a:p>
          <a:p>
            <a:pPr lvl="1"/>
            <a:r>
              <a:rPr lang="en-US" sz="2400" dirty="0"/>
              <a:t>This is called </a:t>
            </a:r>
            <a:r>
              <a:rPr lang="en-US" sz="2400" b="1" dirty="0"/>
              <a:t>classification </a:t>
            </a:r>
            <a:r>
              <a:rPr lang="en-US" sz="2400" dirty="0"/>
              <a:t>when the </a:t>
            </a:r>
            <a:r>
              <a:rPr lang="en-US" sz="2400" b="1" dirty="0"/>
              <a:t>target features </a:t>
            </a:r>
            <a:r>
              <a:rPr lang="en-US" sz="2400" dirty="0"/>
              <a:t>are </a:t>
            </a:r>
            <a:r>
              <a:rPr lang="en-US" sz="2400" b="1" u="sng" dirty="0"/>
              <a:t>discrete</a:t>
            </a:r>
            <a:r>
              <a:rPr lang="en-US" sz="2400" dirty="0"/>
              <a:t> (target features are either </a:t>
            </a:r>
            <a:r>
              <a:rPr lang="en-US" sz="2400" b="1" i="1" dirty="0"/>
              <a:t>true</a:t>
            </a:r>
            <a:r>
              <a:rPr lang="en-US" sz="2400" dirty="0"/>
              <a:t> or </a:t>
            </a:r>
            <a:r>
              <a:rPr lang="en-US" sz="2400" b="1" i="1" dirty="0"/>
              <a:t>false</a:t>
            </a:r>
            <a:r>
              <a:rPr lang="en-US" sz="2400" dirty="0"/>
              <a:t> or </a:t>
            </a:r>
            <a:r>
              <a:rPr lang="en-US" sz="2400" b="1" i="1" dirty="0"/>
              <a:t>yes</a:t>
            </a:r>
            <a:r>
              <a:rPr lang="en-US" sz="2400" dirty="0"/>
              <a:t> or </a:t>
            </a:r>
            <a:r>
              <a:rPr lang="en-US" sz="2400" b="1" i="1" dirty="0"/>
              <a:t>no</a:t>
            </a:r>
            <a:r>
              <a:rPr lang="en-US" sz="2400" dirty="0"/>
              <a:t>)</a:t>
            </a:r>
          </a:p>
          <a:p>
            <a:pPr lvl="1"/>
            <a:r>
              <a:rPr lang="en-US" sz="2400" dirty="0"/>
              <a:t>and is called </a:t>
            </a:r>
            <a:r>
              <a:rPr lang="en-US" sz="2400" b="1" dirty="0"/>
              <a:t>regression</a:t>
            </a:r>
            <a:r>
              <a:rPr lang="en-US" sz="2400" dirty="0"/>
              <a:t> when </a:t>
            </a:r>
            <a:r>
              <a:rPr lang="en-US" sz="2400" b="1" i="1" dirty="0"/>
              <a:t>the target features </a:t>
            </a:r>
            <a:r>
              <a:rPr lang="en-US" sz="2400" dirty="0"/>
              <a:t>are </a:t>
            </a:r>
            <a:r>
              <a:rPr lang="en-US" sz="2400" b="1" u="sng" dirty="0"/>
              <a:t>continuous</a:t>
            </a:r>
            <a:endParaRPr lang="en-US" sz="2400" u="sng" dirty="0"/>
          </a:p>
          <a:p>
            <a:pPr lvl="2"/>
            <a:r>
              <a:rPr lang="en-US" dirty="0"/>
              <a:t>For instance, </a:t>
            </a:r>
            <a:r>
              <a:rPr lang="en-US" i="1" dirty="0"/>
              <a:t>finding whether a person has  liver disease or not  is </a:t>
            </a:r>
            <a:r>
              <a:rPr lang="en-US" b="1" i="1" dirty="0"/>
              <a:t>discrete</a:t>
            </a:r>
            <a:r>
              <a:rPr lang="en-US" i="1" dirty="0"/>
              <a:t>, but their weights are </a:t>
            </a:r>
            <a:r>
              <a:rPr lang="en-US" b="1" i="1" dirty="0"/>
              <a:t>continuous</a:t>
            </a:r>
            <a:endParaRPr lang="th-TH" i="1"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a:t>
            </a:fld>
            <a:endParaRPr lang="th-TH"/>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40</a:t>
            </a:fld>
            <a:endParaRPr lang="th-TH"/>
          </a:p>
        </p:txBody>
      </p:sp>
      <p:pic>
        <p:nvPicPr>
          <p:cNvPr id="174082" name="Picture 2"/>
          <p:cNvPicPr>
            <a:picLocks noChangeAspect="1" noChangeArrowheads="1"/>
          </p:cNvPicPr>
          <p:nvPr/>
        </p:nvPicPr>
        <p:blipFill>
          <a:blip r:embed="rId2" cstate="print"/>
          <a:srcRect/>
          <a:stretch>
            <a:fillRect/>
          </a:stretch>
        </p:blipFill>
        <p:spPr bwMode="auto">
          <a:xfrm>
            <a:off x="1257300" y="457200"/>
            <a:ext cx="7115175" cy="6065739"/>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563562"/>
          </a:xfrm>
        </p:spPr>
        <p:txBody>
          <a:bodyPr/>
          <a:lstStyle/>
          <a:p>
            <a:r>
              <a:rPr lang="en-US" sz="4000" dirty="0"/>
              <a:t>Learning Decision Trees</a:t>
            </a:r>
            <a:endParaRPr lang="th-TH" sz="4000" dirty="0"/>
          </a:p>
        </p:txBody>
      </p:sp>
      <p:sp>
        <p:nvSpPr>
          <p:cNvPr id="3" name="Content Placeholder 2"/>
          <p:cNvSpPr>
            <a:spLocks noGrp="1"/>
          </p:cNvSpPr>
          <p:nvPr>
            <p:ph idx="1"/>
          </p:nvPr>
        </p:nvSpPr>
        <p:spPr>
          <a:xfrm>
            <a:off x="0" y="838200"/>
            <a:ext cx="10287000" cy="5334000"/>
          </a:xfrm>
        </p:spPr>
        <p:txBody>
          <a:bodyPr/>
          <a:lstStyle/>
          <a:p>
            <a:r>
              <a:rPr lang="en-US" sz="2400" dirty="0"/>
              <a:t>A </a:t>
            </a:r>
            <a:r>
              <a:rPr lang="en-US" sz="2400" b="1" dirty="0"/>
              <a:t>decision tree </a:t>
            </a:r>
            <a:r>
              <a:rPr lang="en-US" sz="2400" dirty="0"/>
              <a:t>is a simple representation for </a:t>
            </a:r>
            <a:r>
              <a:rPr lang="en-US" sz="2400" b="1" dirty="0"/>
              <a:t>classifying examples</a:t>
            </a:r>
            <a:r>
              <a:rPr lang="en-US" sz="2400" dirty="0"/>
              <a:t>.</a:t>
            </a:r>
          </a:p>
          <a:p>
            <a:r>
              <a:rPr lang="en-US" sz="2400" b="1" dirty="0"/>
              <a:t>Decision tree learning </a:t>
            </a:r>
            <a:r>
              <a:rPr lang="en-US" sz="2400" dirty="0"/>
              <a:t>is one of the most straightforward techniques for </a:t>
            </a:r>
            <a:r>
              <a:rPr lang="en-US" sz="2400" b="1" dirty="0"/>
              <a:t>supervised classification learning</a:t>
            </a:r>
            <a:r>
              <a:rPr lang="en-US" sz="2400" dirty="0"/>
              <a:t>.</a:t>
            </a:r>
          </a:p>
          <a:p>
            <a:r>
              <a:rPr lang="en-US" sz="2400" dirty="0"/>
              <a:t>Assume there is a single </a:t>
            </a:r>
            <a:r>
              <a:rPr lang="en-US" sz="2400" b="1" dirty="0"/>
              <a:t>discrete target feature </a:t>
            </a:r>
            <a:r>
              <a:rPr lang="en-US" sz="2400" dirty="0"/>
              <a:t>called the </a:t>
            </a:r>
            <a:r>
              <a:rPr lang="en-US" sz="2400" b="1" dirty="0"/>
              <a:t>classification</a:t>
            </a:r>
            <a:r>
              <a:rPr lang="en-US" sz="2400" dirty="0"/>
              <a:t>. Each element of the domain of the classification is called a </a:t>
            </a:r>
            <a:r>
              <a:rPr lang="en-US" sz="2400" b="1" dirty="0"/>
              <a:t>class</a:t>
            </a:r>
            <a:r>
              <a:rPr lang="en-US" sz="2400" dirty="0"/>
              <a:t>.</a:t>
            </a:r>
          </a:p>
          <a:p>
            <a:r>
              <a:rPr lang="en-US" sz="2400" dirty="0"/>
              <a:t>A </a:t>
            </a:r>
            <a:r>
              <a:rPr lang="en-US" sz="2400" b="1" dirty="0"/>
              <a:t>decision tree </a:t>
            </a:r>
            <a:r>
              <a:rPr lang="en-US" sz="2400" dirty="0"/>
              <a:t>or a </a:t>
            </a:r>
            <a:r>
              <a:rPr lang="en-US" sz="2400" b="1" dirty="0"/>
              <a:t>classification tree </a:t>
            </a:r>
            <a:r>
              <a:rPr lang="en-US" sz="2400" dirty="0"/>
              <a:t>is a tree in which</a:t>
            </a:r>
          </a:p>
          <a:p>
            <a:pPr lvl="1"/>
            <a:r>
              <a:rPr lang="en-US" sz="2000" dirty="0"/>
              <a:t>each internal (non-leaf) node is labeled with a </a:t>
            </a:r>
            <a:r>
              <a:rPr lang="en-US" sz="2000" b="1" dirty="0"/>
              <a:t>condition</a:t>
            </a:r>
            <a:r>
              <a:rPr lang="en-US" sz="2000" dirty="0"/>
              <a:t>, a </a:t>
            </a:r>
            <a:r>
              <a:rPr lang="en-US" sz="2000" b="1" dirty="0"/>
              <a:t>Boolean function </a:t>
            </a:r>
            <a:r>
              <a:rPr lang="en-US" sz="2000" dirty="0"/>
              <a:t>of examples </a:t>
            </a:r>
          </a:p>
          <a:p>
            <a:pPr lvl="1"/>
            <a:r>
              <a:rPr lang="en-US" sz="2000" dirty="0"/>
              <a:t>each internal node has </a:t>
            </a:r>
            <a:r>
              <a:rPr lang="en-US" sz="2000" b="1" dirty="0"/>
              <a:t>two children</a:t>
            </a:r>
            <a:r>
              <a:rPr lang="en-US" sz="2000" dirty="0"/>
              <a:t>, one labeled with </a:t>
            </a:r>
            <a:r>
              <a:rPr lang="en-US" sz="2000" b="1" dirty="0"/>
              <a:t>true</a:t>
            </a:r>
            <a:r>
              <a:rPr lang="en-US" sz="2000" dirty="0"/>
              <a:t> and the other with </a:t>
            </a:r>
            <a:r>
              <a:rPr lang="en-US" sz="2000" b="1" dirty="0"/>
              <a:t>false</a:t>
            </a:r>
          </a:p>
          <a:p>
            <a:pPr lvl="1"/>
            <a:r>
              <a:rPr lang="en-US" sz="2000" dirty="0"/>
              <a:t>each tree leaf is labeled with a point estimate on the class.</a:t>
            </a:r>
          </a:p>
          <a:p>
            <a:r>
              <a:rPr lang="en-US" sz="2400" u="sng" dirty="0"/>
              <a:t>A decision tree corresponds to a </a:t>
            </a:r>
            <a:r>
              <a:rPr lang="en-US" sz="2400" b="1" u="sng" dirty="0"/>
              <a:t>nested if-else </a:t>
            </a:r>
            <a:r>
              <a:rPr lang="en-US" sz="2400" u="sng" dirty="0"/>
              <a:t>structure in a programming language.</a:t>
            </a:r>
            <a:endParaRPr lang="th-TH" sz="2400" u="sng" dirty="0"/>
          </a:p>
          <a:p>
            <a:pPr lvl="1"/>
            <a:endParaRPr lang="en-US" sz="2000" dirty="0"/>
          </a:p>
          <a:p>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41</a:t>
            </a:fld>
            <a:endParaRPr lang="th-TH"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219200"/>
            <a:ext cx="9753600" cy="4906963"/>
          </a:xfrm>
        </p:spPr>
        <p:txBody>
          <a:bodyPr/>
          <a:lstStyle/>
          <a:p>
            <a:pPr algn="l"/>
            <a:r>
              <a:rPr lang="en-US" sz="2800" dirty="0"/>
              <a:t>To classify an example, filter it down the tree as follows:</a:t>
            </a:r>
          </a:p>
          <a:p>
            <a:pPr lvl="1"/>
            <a:r>
              <a:rPr lang="en-US" sz="2400" b="0" i="0" u="none" strike="noStrike" baseline="0" dirty="0"/>
              <a:t>The tree is constructed by recursively splitting the data into smaller subsets.</a:t>
            </a:r>
          </a:p>
          <a:p>
            <a:pPr lvl="1"/>
            <a:r>
              <a:rPr lang="en-US" sz="2400" b="0" i="0" u="none" strike="noStrike" baseline="0" dirty="0"/>
              <a:t>based on the feature that provides the most </a:t>
            </a:r>
            <a:r>
              <a:rPr lang="en-US" sz="2400" b="1" i="0" u="none" strike="noStrike" baseline="0" dirty="0"/>
              <a:t>information gain (entropy)</a:t>
            </a:r>
            <a:r>
              <a:rPr lang="en-US" sz="2400" b="0" i="0" u="none" strike="noStrike" baseline="0" dirty="0"/>
              <a:t>. </a:t>
            </a:r>
          </a:p>
          <a:p>
            <a:pPr lvl="1"/>
            <a:r>
              <a:rPr lang="en-US" sz="2400" b="0" i="0" u="none" strike="noStrike" baseline="0" dirty="0"/>
              <a:t>The result is a tree with </a:t>
            </a:r>
            <a:r>
              <a:rPr lang="en-US" sz="2400" b="1" i="1" u="none" strike="noStrike" baseline="0" dirty="0"/>
              <a:t>decision nodes </a:t>
            </a:r>
            <a:r>
              <a:rPr lang="en-US" sz="2400" b="0" i="0" u="none" strike="noStrike" baseline="0" dirty="0"/>
              <a:t>and </a:t>
            </a:r>
            <a:r>
              <a:rPr lang="en-US" sz="2400" b="1" i="1" u="none" strike="noStrike" baseline="0" dirty="0"/>
              <a:t>leaf nodes</a:t>
            </a:r>
            <a:r>
              <a:rPr lang="en-US" sz="2400" b="0" i="0" u="none" strike="noStrike" baseline="0" dirty="0"/>
              <a:t>. </a:t>
            </a:r>
          </a:p>
          <a:p>
            <a:pPr lvl="1"/>
            <a:r>
              <a:rPr lang="en-US" sz="2400" b="0" i="0" u="none" strike="noStrike" baseline="0" dirty="0"/>
              <a:t>The </a:t>
            </a:r>
            <a:r>
              <a:rPr lang="en-US" sz="2400" b="1" i="0" u="none" strike="noStrike" baseline="0" dirty="0"/>
              <a:t>decision nodes </a:t>
            </a:r>
            <a:r>
              <a:rPr lang="en-US" sz="2400" b="0" i="0" u="none" strike="noStrike" baseline="0" dirty="0"/>
              <a:t>contain a question or a test on a feature.</a:t>
            </a:r>
          </a:p>
          <a:p>
            <a:pPr lvl="1"/>
            <a:r>
              <a:rPr lang="en-US" sz="2400" b="0" i="0" u="none" strike="noStrike" baseline="0" dirty="0"/>
              <a:t>The </a:t>
            </a:r>
            <a:r>
              <a:rPr lang="en-US" sz="2400" b="1" i="0" u="none" strike="noStrike" baseline="0" dirty="0"/>
              <a:t>leaf nodes </a:t>
            </a:r>
            <a:r>
              <a:rPr lang="en-US" sz="2400" b="0" i="0" u="none" strike="noStrike" baseline="0" dirty="0"/>
              <a:t>represent the </a:t>
            </a:r>
            <a:r>
              <a:rPr lang="en-US" sz="2400" b="1" i="1" u="none" strike="noStrike" baseline="0" dirty="0"/>
              <a:t>final decision </a:t>
            </a:r>
            <a:r>
              <a:rPr lang="en-US" sz="2400" b="0" i="0" u="none" strike="noStrike" baseline="0" dirty="0"/>
              <a:t>or the </a:t>
            </a:r>
            <a:r>
              <a:rPr lang="en-US" sz="2400" b="1" i="1" u="none" strike="noStrike" baseline="0" dirty="0"/>
              <a:t>predicted outcome</a:t>
            </a:r>
            <a:r>
              <a:rPr lang="en-US" sz="2400" b="0" i="0" u="none" strike="noStrike" baseline="0" dirty="0"/>
              <a:t>.</a:t>
            </a:r>
            <a:endParaRPr lang="en-US" sz="2400"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42</a:t>
            </a:fld>
            <a:endParaRPr lang="th-TH"/>
          </a:p>
        </p:txBody>
      </p:sp>
      <p:sp>
        <p:nvSpPr>
          <p:cNvPr id="6" name="Title 1"/>
          <p:cNvSpPr>
            <a:spLocks noGrp="1"/>
          </p:cNvSpPr>
          <p:nvPr>
            <p:ph type="title"/>
          </p:nvPr>
        </p:nvSpPr>
        <p:spPr>
          <a:xfrm>
            <a:off x="514350" y="274638"/>
            <a:ext cx="9258300" cy="792162"/>
          </a:xfrm>
        </p:spPr>
        <p:txBody>
          <a:bodyPr/>
          <a:lstStyle/>
          <a:p>
            <a:r>
              <a:rPr lang="en-US" sz="4000" dirty="0"/>
              <a:t>Learning Decision Trees</a:t>
            </a:r>
            <a:endParaRPr lang="th-TH" sz="4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p:spPr>
        <p:txBody>
          <a:bodyPr/>
          <a:lstStyle/>
          <a:p>
            <a:pPr>
              <a:defRPr/>
            </a:pPr>
            <a:r>
              <a:rPr lang="en-US" dirty="0" err="1"/>
              <a:t>Asst.Prof.Dr</a:t>
            </a:r>
            <a:r>
              <a:rPr lang="en-US" dirty="0"/>
              <a:t>. </a:t>
            </a:r>
            <a:r>
              <a:rPr lang="en-US" dirty="0" err="1"/>
              <a:t>Anilkumar</a:t>
            </a:r>
            <a:r>
              <a:rPr lang="en-US" dirty="0"/>
              <a:t> K.G</a:t>
            </a:r>
            <a:endParaRPr lang="th-TH" dirty="0"/>
          </a:p>
        </p:txBody>
      </p:sp>
      <p:sp>
        <p:nvSpPr>
          <p:cNvPr id="30723" name="Slide Number Placeholder 5"/>
          <p:cNvSpPr>
            <a:spLocks noGrp="1"/>
          </p:cNvSpPr>
          <p:nvPr>
            <p:ph type="sldNum" sz="quarter" idx="12"/>
          </p:nvPr>
        </p:nvSpPr>
        <p:spPr>
          <a:noFill/>
        </p:spPr>
        <p:txBody>
          <a:bodyPr/>
          <a:lstStyle/>
          <a:p>
            <a:fld id="{091AE45A-8463-4013-AD37-89366048088C}" type="slidenum">
              <a:rPr lang="en-US"/>
              <a:pPr/>
              <a:t>43</a:t>
            </a:fld>
            <a:endParaRPr lang="th-TH"/>
          </a:p>
        </p:txBody>
      </p:sp>
      <p:sp>
        <p:nvSpPr>
          <p:cNvPr id="30725" name="Rectangle 3"/>
          <p:cNvSpPr>
            <a:spLocks noGrp="1" noChangeArrowheads="1"/>
          </p:cNvSpPr>
          <p:nvPr>
            <p:ph type="body" idx="1"/>
          </p:nvPr>
        </p:nvSpPr>
        <p:spPr>
          <a:xfrm>
            <a:off x="342900" y="1371600"/>
            <a:ext cx="9563100" cy="4876800"/>
          </a:xfrm>
        </p:spPr>
        <p:txBody>
          <a:bodyPr/>
          <a:lstStyle/>
          <a:p>
            <a:pPr eaLnBrk="1" hangingPunct="1">
              <a:lnSpc>
                <a:spcPct val="90000"/>
              </a:lnSpc>
            </a:pPr>
            <a:r>
              <a:rPr lang="en-US" sz="2400" dirty="0"/>
              <a:t>Decision trees can express any function of the input attributes.</a:t>
            </a:r>
          </a:p>
          <a:p>
            <a:pPr eaLnBrk="1" hangingPunct="1">
              <a:lnSpc>
                <a:spcPct val="90000"/>
              </a:lnSpc>
            </a:pPr>
            <a:r>
              <a:rPr lang="en-US" sz="2400" dirty="0"/>
              <a:t>E.g., for Boolean functions, truth table row → path to leaf:</a:t>
            </a:r>
          </a:p>
          <a:p>
            <a:pPr eaLnBrk="1" hangingPunct="1">
              <a:lnSpc>
                <a:spcPct val="90000"/>
              </a:lnSpc>
            </a:pPr>
            <a:endParaRPr lang="en-US" sz="24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2400" dirty="0"/>
              <a:t>Trivially, there is a consistent decision tree for any training set with one path to leaf for each example, but it probably won't generalize to new examples</a:t>
            </a:r>
          </a:p>
          <a:p>
            <a:pPr lvl="1" eaLnBrk="1" hangingPunct="1">
              <a:lnSpc>
                <a:spcPct val="90000"/>
              </a:lnSpc>
            </a:pPr>
            <a:r>
              <a:rPr lang="en-US" sz="2000" dirty="0"/>
              <a:t>Prefer to find more compact decision trees</a:t>
            </a:r>
          </a:p>
        </p:txBody>
      </p:sp>
      <p:pic>
        <p:nvPicPr>
          <p:cNvPr id="30726" name="Picture 4" descr="xor-decision-tree"/>
          <p:cNvPicPr>
            <a:picLocks noChangeAspect="1" noChangeArrowheads="1"/>
          </p:cNvPicPr>
          <p:nvPr/>
        </p:nvPicPr>
        <p:blipFill>
          <a:blip r:embed="rId2" cstate="print"/>
          <a:srcRect/>
          <a:stretch>
            <a:fillRect/>
          </a:stretch>
        </p:blipFill>
        <p:spPr bwMode="auto">
          <a:xfrm>
            <a:off x="1333500" y="2362200"/>
            <a:ext cx="6515100" cy="1935163"/>
          </a:xfrm>
          <a:prstGeom prst="rect">
            <a:avLst/>
          </a:prstGeom>
          <a:noFill/>
          <a:ln w="9525">
            <a:noFill/>
            <a:miter lim="800000"/>
            <a:headEnd/>
            <a:tailEnd/>
          </a:ln>
        </p:spPr>
      </p:pic>
      <p:sp>
        <p:nvSpPr>
          <p:cNvPr id="8" name="Title 1"/>
          <p:cNvSpPr>
            <a:spLocks noGrp="1"/>
          </p:cNvSpPr>
          <p:nvPr>
            <p:ph type="title"/>
          </p:nvPr>
        </p:nvSpPr>
        <p:spPr>
          <a:xfrm>
            <a:off x="514350" y="274638"/>
            <a:ext cx="9258300" cy="792162"/>
          </a:xfrm>
        </p:spPr>
        <p:txBody>
          <a:bodyPr/>
          <a:lstStyle/>
          <a:p>
            <a:r>
              <a:rPr lang="en-US" sz="4000" dirty="0"/>
              <a:t>Learning Decision Trees</a:t>
            </a:r>
            <a:endParaRPr lang="th-TH" sz="4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219200"/>
            <a:ext cx="9753600" cy="4906963"/>
          </a:xfrm>
        </p:spPr>
        <p:txBody>
          <a:bodyPr/>
          <a:lstStyle/>
          <a:p>
            <a:r>
              <a:rPr lang="en-US" sz="2800" dirty="0"/>
              <a:t>The algorithm </a:t>
            </a:r>
            <a:r>
              <a:rPr lang="en-US" sz="2800" b="1" dirty="0"/>
              <a:t>Decision tree learner </a:t>
            </a:r>
            <a:r>
              <a:rPr lang="en-US" sz="2800" dirty="0"/>
              <a:t>of </a:t>
            </a:r>
            <a:r>
              <a:rPr lang="en-US" sz="2800" b="1" dirty="0"/>
              <a:t>Figure 7.7 </a:t>
            </a:r>
            <a:r>
              <a:rPr lang="en-US" sz="2800" dirty="0"/>
              <a:t>builds a </a:t>
            </a:r>
            <a:r>
              <a:rPr lang="en-US" sz="2800" b="1" dirty="0"/>
              <a:t>decision tree </a:t>
            </a:r>
            <a:r>
              <a:rPr lang="en-US" sz="2800" dirty="0"/>
              <a:t>from the top down as follows: </a:t>
            </a:r>
          </a:p>
          <a:p>
            <a:pPr lvl="1"/>
            <a:r>
              <a:rPr lang="en-US" sz="2400" dirty="0"/>
              <a:t>The </a:t>
            </a:r>
            <a:r>
              <a:rPr lang="en-US" sz="2400" b="1" dirty="0"/>
              <a:t>input</a:t>
            </a:r>
            <a:r>
              <a:rPr lang="en-US" sz="2400" dirty="0"/>
              <a:t> to the algorithm is a set of </a:t>
            </a:r>
            <a:r>
              <a:rPr lang="en-US" sz="2400" b="1" dirty="0"/>
              <a:t>input conditions </a:t>
            </a:r>
            <a:r>
              <a:rPr lang="en-US" sz="2400" dirty="0"/>
              <a:t>(Boolean functions of examples that use only input features), </a:t>
            </a:r>
          </a:p>
          <a:p>
            <a:pPr lvl="1"/>
            <a:r>
              <a:rPr lang="en-US" sz="2400" dirty="0"/>
              <a:t> </a:t>
            </a:r>
            <a:r>
              <a:rPr lang="en-US" sz="2400" b="1" dirty="0"/>
              <a:t>target </a:t>
            </a:r>
            <a:r>
              <a:rPr lang="en-US" sz="2400" dirty="0"/>
              <a:t>feature, and </a:t>
            </a:r>
            <a:r>
              <a:rPr lang="en-US" sz="2400" b="1" dirty="0"/>
              <a:t>a set of training examples</a:t>
            </a:r>
            <a:r>
              <a:rPr lang="en-US" sz="2400" dirty="0"/>
              <a:t>.</a:t>
            </a:r>
          </a:p>
          <a:p>
            <a:pPr lvl="1"/>
            <a:r>
              <a:rPr lang="en-US" sz="2400" dirty="0"/>
              <a:t> If the input features are Boolean, they can be used directly as the conditions.</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44</a:t>
            </a:fld>
            <a:endParaRPr lang="th-TH"/>
          </a:p>
        </p:txBody>
      </p:sp>
      <p:sp>
        <p:nvSpPr>
          <p:cNvPr id="6" name="Title 1"/>
          <p:cNvSpPr>
            <a:spLocks noGrp="1"/>
          </p:cNvSpPr>
          <p:nvPr>
            <p:ph type="title"/>
          </p:nvPr>
        </p:nvSpPr>
        <p:spPr>
          <a:xfrm>
            <a:off x="514350" y="274638"/>
            <a:ext cx="9258300" cy="792162"/>
          </a:xfrm>
        </p:spPr>
        <p:txBody>
          <a:bodyPr/>
          <a:lstStyle/>
          <a:p>
            <a:r>
              <a:rPr lang="en-US" sz="4000" dirty="0"/>
              <a:t>Learning Decision Trees</a:t>
            </a:r>
            <a:endParaRPr lang="th-TH" sz="4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45</a:t>
            </a:fld>
            <a:endParaRPr lang="th-TH"/>
          </a:p>
        </p:txBody>
      </p:sp>
      <p:pic>
        <p:nvPicPr>
          <p:cNvPr id="177155" name="Picture 3"/>
          <p:cNvPicPr>
            <a:picLocks noChangeAspect="1" noChangeArrowheads="1"/>
          </p:cNvPicPr>
          <p:nvPr/>
        </p:nvPicPr>
        <p:blipFill>
          <a:blip r:embed="rId2" cstate="print"/>
          <a:srcRect/>
          <a:stretch>
            <a:fillRect/>
          </a:stretch>
        </p:blipFill>
        <p:spPr bwMode="auto">
          <a:xfrm>
            <a:off x="2019300" y="457200"/>
            <a:ext cx="6381750" cy="582176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46</a:t>
            </a:fld>
            <a:endParaRPr lang="th-TH"/>
          </a:p>
        </p:txBody>
      </p:sp>
      <p:pic>
        <p:nvPicPr>
          <p:cNvPr id="58370" name="Picture 2"/>
          <p:cNvPicPr>
            <a:picLocks noChangeAspect="1" noChangeArrowheads="1"/>
          </p:cNvPicPr>
          <p:nvPr/>
        </p:nvPicPr>
        <p:blipFill>
          <a:blip r:embed="rId2" cstate="print"/>
          <a:srcRect/>
          <a:stretch>
            <a:fillRect/>
          </a:stretch>
        </p:blipFill>
        <p:spPr bwMode="auto">
          <a:xfrm>
            <a:off x="1943100" y="304800"/>
            <a:ext cx="7162800" cy="5514975"/>
          </a:xfrm>
          <a:prstGeom prst="rect">
            <a:avLst/>
          </a:prstGeom>
          <a:noFill/>
          <a:ln w="9525">
            <a:noFill/>
            <a:miter lim="800000"/>
            <a:headEnd/>
            <a:tailEnd/>
          </a:ln>
        </p:spPr>
      </p:pic>
      <p:sp>
        <p:nvSpPr>
          <p:cNvPr id="7" name="TextBox 6"/>
          <p:cNvSpPr txBox="1"/>
          <p:nvPr/>
        </p:nvSpPr>
        <p:spPr>
          <a:xfrm>
            <a:off x="2628900" y="5867400"/>
            <a:ext cx="5287088" cy="400110"/>
          </a:xfrm>
          <a:prstGeom prst="rect">
            <a:avLst/>
          </a:prstGeom>
          <a:noFill/>
        </p:spPr>
        <p:txBody>
          <a:bodyPr wrap="none" rtlCol="0">
            <a:spAutoFit/>
          </a:bodyPr>
          <a:lstStyle/>
          <a:p>
            <a:r>
              <a:rPr lang="en-US" sz="2000" dirty="0"/>
              <a:t>Figure 7.1: Examples of a user’s preferences</a:t>
            </a:r>
            <a:endParaRPr lang="th-TH"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47</a:t>
            </a:fld>
            <a:endParaRPr lang="th-TH"/>
          </a:p>
        </p:txBody>
      </p:sp>
      <p:pic>
        <p:nvPicPr>
          <p:cNvPr id="393218" name="Picture 2"/>
          <p:cNvPicPr>
            <a:picLocks noChangeAspect="1" noChangeArrowheads="1"/>
          </p:cNvPicPr>
          <p:nvPr/>
        </p:nvPicPr>
        <p:blipFill>
          <a:blip r:embed="rId2" cstate="print"/>
          <a:srcRect/>
          <a:stretch>
            <a:fillRect/>
          </a:stretch>
        </p:blipFill>
        <p:spPr bwMode="auto">
          <a:xfrm>
            <a:off x="342900" y="457201"/>
            <a:ext cx="9525000" cy="5837134"/>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48</a:t>
            </a:fld>
            <a:endParaRPr lang="th-TH"/>
          </a:p>
        </p:txBody>
      </p:sp>
      <p:pic>
        <p:nvPicPr>
          <p:cNvPr id="392196" name="Picture 4"/>
          <p:cNvPicPr>
            <a:picLocks noChangeAspect="1" noChangeArrowheads="1"/>
          </p:cNvPicPr>
          <p:nvPr/>
        </p:nvPicPr>
        <p:blipFill>
          <a:blip r:embed="rId2" cstate="print"/>
          <a:srcRect/>
          <a:stretch>
            <a:fillRect/>
          </a:stretch>
        </p:blipFill>
        <p:spPr bwMode="auto">
          <a:xfrm>
            <a:off x="95250" y="700088"/>
            <a:ext cx="10096500" cy="545782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49</a:t>
            </a:fld>
            <a:endParaRPr lang="th-TH"/>
          </a:p>
        </p:txBody>
      </p:sp>
      <p:pic>
        <p:nvPicPr>
          <p:cNvPr id="176130" name="Picture 2"/>
          <p:cNvPicPr>
            <a:picLocks noChangeAspect="1" noChangeArrowheads="1"/>
          </p:cNvPicPr>
          <p:nvPr/>
        </p:nvPicPr>
        <p:blipFill>
          <a:blip r:embed="rId2" cstate="print"/>
          <a:srcRect/>
          <a:stretch>
            <a:fillRect/>
          </a:stretch>
        </p:blipFill>
        <p:spPr bwMode="auto">
          <a:xfrm>
            <a:off x="1333500" y="1905000"/>
            <a:ext cx="6858000" cy="4194999"/>
          </a:xfrm>
          <a:prstGeom prst="rect">
            <a:avLst/>
          </a:prstGeom>
          <a:noFill/>
          <a:ln w="9525">
            <a:noFill/>
            <a:miter lim="800000"/>
            <a:headEnd/>
            <a:tailEnd/>
          </a:ln>
        </p:spPr>
      </p:pic>
      <p:sp>
        <p:nvSpPr>
          <p:cNvPr id="7" name="Title 1"/>
          <p:cNvSpPr>
            <a:spLocks noGrp="1"/>
          </p:cNvSpPr>
          <p:nvPr>
            <p:ph type="title"/>
          </p:nvPr>
        </p:nvSpPr>
        <p:spPr>
          <a:xfrm>
            <a:off x="514350" y="274638"/>
            <a:ext cx="9258300" cy="792162"/>
          </a:xfrm>
        </p:spPr>
        <p:txBody>
          <a:bodyPr/>
          <a:lstStyle/>
          <a:p>
            <a:r>
              <a:rPr lang="en-US" sz="4000" dirty="0"/>
              <a:t>Learning Decision Trees</a:t>
            </a:r>
            <a:endParaRPr lang="th-TH"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Learning Issues - Task</a:t>
            </a:r>
            <a:endParaRPr lang="th-TH" sz="4000" dirty="0"/>
          </a:p>
        </p:txBody>
      </p:sp>
      <p:sp>
        <p:nvSpPr>
          <p:cNvPr id="3" name="Content Placeholder 2"/>
          <p:cNvSpPr>
            <a:spLocks noGrp="1"/>
          </p:cNvSpPr>
          <p:nvPr>
            <p:ph idx="1"/>
          </p:nvPr>
        </p:nvSpPr>
        <p:spPr>
          <a:xfrm>
            <a:off x="514350" y="1447800"/>
            <a:ext cx="9429750" cy="4678363"/>
          </a:xfrm>
        </p:spPr>
        <p:txBody>
          <a:bodyPr/>
          <a:lstStyle/>
          <a:p>
            <a:r>
              <a:rPr lang="en-US" sz="2800" dirty="0"/>
              <a:t>Other learning tasks include </a:t>
            </a:r>
            <a:r>
              <a:rPr lang="en-US" sz="2800" b="1" i="1" dirty="0"/>
              <a:t>learning classifications </a:t>
            </a:r>
            <a:r>
              <a:rPr lang="en-US" sz="2800" dirty="0"/>
              <a:t>when the examples do not have </a:t>
            </a:r>
            <a:r>
              <a:rPr lang="en-US" sz="2800" b="1" dirty="0"/>
              <a:t>targets defined </a:t>
            </a:r>
            <a:r>
              <a:rPr lang="en-US" sz="2800" dirty="0"/>
              <a:t>(called </a:t>
            </a:r>
            <a:r>
              <a:rPr lang="en-US" sz="2800" b="1" dirty="0"/>
              <a:t>unsupervised learning</a:t>
            </a:r>
            <a:r>
              <a:rPr lang="en-US" sz="2800" dirty="0"/>
              <a:t>)</a:t>
            </a:r>
          </a:p>
          <a:p>
            <a:r>
              <a:rPr lang="en-US" sz="2800" dirty="0"/>
              <a:t>Learning what to do based on rewards and punishments (called </a:t>
            </a:r>
            <a:r>
              <a:rPr lang="en-US" sz="2800" b="1" dirty="0"/>
              <a:t>reinforcement learning</a:t>
            </a:r>
            <a:r>
              <a:rPr lang="en-US" sz="2800" dirty="0"/>
              <a:t>) </a:t>
            </a:r>
          </a:p>
          <a:p>
            <a:r>
              <a:rPr lang="en-US" sz="2800" dirty="0"/>
              <a:t>Learning to reason faster (called </a:t>
            </a:r>
            <a:r>
              <a:rPr lang="en-US" sz="2800" b="1" dirty="0"/>
              <a:t>analytic learning</a:t>
            </a:r>
            <a:r>
              <a:rPr lang="en-US" sz="2800" dirty="0"/>
              <a:t>) </a:t>
            </a:r>
          </a:p>
          <a:p>
            <a:r>
              <a:rPr lang="en-US" sz="2800" dirty="0"/>
              <a:t>Learning representations such as logic programs (called </a:t>
            </a:r>
            <a:r>
              <a:rPr lang="en-US" sz="2800" b="1" dirty="0"/>
              <a:t>inductive logic programming/learning</a:t>
            </a:r>
            <a:r>
              <a:rPr lang="en-US" sz="2800" dirty="0"/>
              <a:t>)</a:t>
            </a:r>
            <a:endParaRPr lang="th-TH" sz="28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5</a:t>
            </a:fld>
            <a:endParaRPr lang="th-TH"/>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50</a:t>
            </a:fld>
            <a:endParaRPr lang="th-TH"/>
          </a:p>
        </p:txBody>
      </p:sp>
      <p:sp>
        <p:nvSpPr>
          <p:cNvPr id="6" name="Title 1"/>
          <p:cNvSpPr>
            <a:spLocks noGrp="1"/>
          </p:cNvSpPr>
          <p:nvPr>
            <p:ph type="title"/>
          </p:nvPr>
        </p:nvSpPr>
        <p:spPr>
          <a:xfrm>
            <a:off x="514350" y="274638"/>
            <a:ext cx="9258300" cy="792162"/>
          </a:xfrm>
        </p:spPr>
        <p:txBody>
          <a:bodyPr/>
          <a:lstStyle/>
          <a:p>
            <a:r>
              <a:rPr lang="en-US" sz="4000" dirty="0"/>
              <a:t>Learning Decision Trees</a:t>
            </a:r>
            <a:endParaRPr lang="th-TH" sz="4000" dirty="0"/>
          </a:p>
        </p:txBody>
      </p:sp>
      <p:pic>
        <p:nvPicPr>
          <p:cNvPr id="2" name="Picture 1"/>
          <p:cNvPicPr>
            <a:picLocks noChangeAspect="1" noChangeArrowheads="1"/>
          </p:cNvPicPr>
          <p:nvPr/>
        </p:nvPicPr>
        <p:blipFill>
          <a:blip r:embed="rId2" cstate="print"/>
          <a:srcRect/>
          <a:stretch>
            <a:fillRect/>
          </a:stretch>
        </p:blipFill>
        <p:spPr bwMode="auto">
          <a:xfrm>
            <a:off x="261938" y="1195388"/>
            <a:ext cx="9763125" cy="446722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51</a:t>
            </a:fld>
            <a:endParaRPr lang="th-TH"/>
          </a:p>
        </p:txBody>
      </p:sp>
      <p:sp>
        <p:nvSpPr>
          <p:cNvPr id="7" name="Title 1"/>
          <p:cNvSpPr>
            <a:spLocks noGrp="1"/>
          </p:cNvSpPr>
          <p:nvPr>
            <p:ph type="title"/>
          </p:nvPr>
        </p:nvSpPr>
        <p:spPr>
          <a:xfrm>
            <a:off x="514350" y="274638"/>
            <a:ext cx="9258300" cy="792162"/>
          </a:xfrm>
        </p:spPr>
        <p:txBody>
          <a:bodyPr/>
          <a:lstStyle/>
          <a:p>
            <a:r>
              <a:rPr lang="en-US" sz="4000" dirty="0"/>
              <a:t>Learning Decision Trees</a:t>
            </a:r>
            <a:endParaRPr lang="th-TH" sz="4000" dirty="0"/>
          </a:p>
        </p:txBody>
      </p:sp>
      <p:pic>
        <p:nvPicPr>
          <p:cNvPr id="367619" name="Picture 3"/>
          <p:cNvPicPr>
            <a:picLocks noChangeAspect="1" noChangeArrowheads="1"/>
          </p:cNvPicPr>
          <p:nvPr/>
        </p:nvPicPr>
        <p:blipFill>
          <a:blip r:embed="rId2" cstate="print"/>
          <a:srcRect/>
          <a:stretch>
            <a:fillRect/>
          </a:stretch>
        </p:blipFill>
        <p:spPr bwMode="auto">
          <a:xfrm>
            <a:off x="266700" y="1371600"/>
            <a:ext cx="9686925" cy="291465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52</a:t>
            </a:fld>
            <a:endParaRPr lang="th-TH"/>
          </a:p>
        </p:txBody>
      </p:sp>
      <p:sp>
        <p:nvSpPr>
          <p:cNvPr id="6" name="Title 1"/>
          <p:cNvSpPr>
            <a:spLocks noGrp="1"/>
          </p:cNvSpPr>
          <p:nvPr>
            <p:ph type="title"/>
          </p:nvPr>
        </p:nvSpPr>
        <p:spPr>
          <a:xfrm>
            <a:off x="495300" y="152400"/>
            <a:ext cx="9258300" cy="792162"/>
          </a:xfrm>
        </p:spPr>
        <p:txBody>
          <a:bodyPr/>
          <a:lstStyle/>
          <a:p>
            <a:r>
              <a:rPr lang="en-US" sz="4000" dirty="0"/>
              <a:t>Learning Decision Trees</a:t>
            </a:r>
            <a:endParaRPr lang="th-TH" sz="4000" dirty="0"/>
          </a:p>
        </p:txBody>
      </p:sp>
      <p:pic>
        <p:nvPicPr>
          <p:cNvPr id="365571" name="Picture 3"/>
          <p:cNvPicPr>
            <a:picLocks noChangeAspect="1" noChangeArrowheads="1"/>
          </p:cNvPicPr>
          <p:nvPr/>
        </p:nvPicPr>
        <p:blipFill>
          <a:blip r:embed="rId2" cstate="print"/>
          <a:srcRect/>
          <a:stretch>
            <a:fillRect/>
          </a:stretch>
        </p:blipFill>
        <p:spPr bwMode="auto">
          <a:xfrm>
            <a:off x="166688" y="938213"/>
            <a:ext cx="9953625" cy="498157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53</a:t>
            </a:fld>
            <a:endParaRPr lang="th-TH"/>
          </a:p>
        </p:txBody>
      </p:sp>
      <p:sp>
        <p:nvSpPr>
          <p:cNvPr id="6" name="Title 1"/>
          <p:cNvSpPr>
            <a:spLocks noGrp="1"/>
          </p:cNvSpPr>
          <p:nvPr>
            <p:ph type="title"/>
          </p:nvPr>
        </p:nvSpPr>
        <p:spPr>
          <a:xfrm>
            <a:off x="419100" y="304800"/>
            <a:ext cx="9258300" cy="609600"/>
          </a:xfrm>
        </p:spPr>
        <p:txBody>
          <a:bodyPr/>
          <a:lstStyle/>
          <a:p>
            <a:r>
              <a:rPr lang="en-US" sz="4000" dirty="0"/>
              <a:t>Learning Decision Trees</a:t>
            </a:r>
            <a:endParaRPr lang="th-TH" sz="4000" dirty="0"/>
          </a:p>
        </p:txBody>
      </p:sp>
      <p:pic>
        <p:nvPicPr>
          <p:cNvPr id="332801" name="Picture 1"/>
          <p:cNvPicPr>
            <a:picLocks noChangeAspect="1" noChangeArrowheads="1"/>
          </p:cNvPicPr>
          <p:nvPr/>
        </p:nvPicPr>
        <p:blipFill>
          <a:blip r:embed="rId2" cstate="print"/>
          <a:srcRect/>
          <a:stretch>
            <a:fillRect/>
          </a:stretch>
        </p:blipFill>
        <p:spPr bwMode="auto">
          <a:xfrm>
            <a:off x="342900" y="1066800"/>
            <a:ext cx="9782175" cy="1438275"/>
          </a:xfrm>
          <a:prstGeom prst="rect">
            <a:avLst/>
          </a:prstGeom>
          <a:noFill/>
          <a:ln w="9525">
            <a:noFill/>
            <a:miter lim="800000"/>
            <a:headEnd/>
            <a:tailEnd/>
          </a:ln>
        </p:spPr>
      </p:pic>
      <p:pic>
        <p:nvPicPr>
          <p:cNvPr id="332802" name="Picture 2"/>
          <p:cNvPicPr>
            <a:picLocks noChangeAspect="1" noChangeArrowheads="1"/>
          </p:cNvPicPr>
          <p:nvPr/>
        </p:nvPicPr>
        <p:blipFill>
          <a:blip r:embed="rId3" cstate="print"/>
          <a:srcRect/>
          <a:stretch>
            <a:fillRect/>
          </a:stretch>
        </p:blipFill>
        <p:spPr bwMode="auto">
          <a:xfrm>
            <a:off x="266700" y="2514600"/>
            <a:ext cx="9629775" cy="36671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54</a:t>
            </a:fld>
            <a:endParaRPr lang="th-TH"/>
          </a:p>
        </p:txBody>
      </p:sp>
      <p:pic>
        <p:nvPicPr>
          <p:cNvPr id="58370" name="Picture 2"/>
          <p:cNvPicPr>
            <a:picLocks noChangeAspect="1" noChangeArrowheads="1"/>
          </p:cNvPicPr>
          <p:nvPr/>
        </p:nvPicPr>
        <p:blipFill>
          <a:blip r:embed="rId2" cstate="print"/>
          <a:srcRect/>
          <a:stretch>
            <a:fillRect/>
          </a:stretch>
        </p:blipFill>
        <p:spPr bwMode="auto">
          <a:xfrm>
            <a:off x="1943100" y="304800"/>
            <a:ext cx="7162800" cy="5514975"/>
          </a:xfrm>
          <a:prstGeom prst="rect">
            <a:avLst/>
          </a:prstGeom>
          <a:noFill/>
          <a:ln w="9525">
            <a:noFill/>
            <a:miter lim="800000"/>
            <a:headEnd/>
            <a:tailEnd/>
          </a:ln>
        </p:spPr>
      </p:pic>
      <p:sp>
        <p:nvSpPr>
          <p:cNvPr id="7" name="TextBox 6"/>
          <p:cNvSpPr txBox="1"/>
          <p:nvPr/>
        </p:nvSpPr>
        <p:spPr>
          <a:xfrm>
            <a:off x="2628900" y="5867400"/>
            <a:ext cx="5287088" cy="400110"/>
          </a:xfrm>
          <a:prstGeom prst="rect">
            <a:avLst/>
          </a:prstGeom>
          <a:noFill/>
        </p:spPr>
        <p:txBody>
          <a:bodyPr wrap="none" rtlCol="0">
            <a:spAutoFit/>
          </a:bodyPr>
          <a:lstStyle/>
          <a:p>
            <a:r>
              <a:rPr lang="en-US" sz="2000" dirty="0"/>
              <a:t>Figure 7.1: Examples of a user’s preferences</a:t>
            </a:r>
            <a:endParaRPr lang="th-TH" sz="2000" dirty="0"/>
          </a:p>
        </p:txBody>
      </p:sp>
    </p:spTree>
    <p:extLst>
      <p:ext uri="{BB962C8B-B14F-4D97-AF65-F5344CB8AC3E}">
        <p14:creationId xmlns:p14="http://schemas.microsoft.com/office/powerpoint/2010/main" val="1555916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0B9-5026-7EC5-0FE8-FA82D2D6C5E3}"/>
              </a:ext>
            </a:extLst>
          </p:cNvPr>
          <p:cNvSpPr>
            <a:spLocks noGrp="1"/>
          </p:cNvSpPr>
          <p:nvPr>
            <p:ph type="title"/>
          </p:nvPr>
        </p:nvSpPr>
        <p:spPr>
          <a:xfrm>
            <a:off x="514350" y="274638"/>
            <a:ext cx="9258300" cy="1020762"/>
          </a:xfrm>
        </p:spPr>
        <p:txBody>
          <a:bodyPr/>
          <a:lstStyle/>
          <a:p>
            <a:r>
              <a:rPr lang="en-US" sz="4000" dirty="0"/>
              <a:t>Learning Decision Trees</a:t>
            </a:r>
          </a:p>
        </p:txBody>
      </p:sp>
      <p:sp>
        <p:nvSpPr>
          <p:cNvPr id="3" name="Content Placeholder 2">
            <a:extLst>
              <a:ext uri="{FF2B5EF4-FFF2-40B4-BE49-F238E27FC236}">
                <a16:creationId xmlns:a16="http://schemas.microsoft.com/office/drawing/2014/main" id="{D05F9904-AA8A-A156-3084-79A46DD82767}"/>
              </a:ext>
            </a:extLst>
          </p:cNvPr>
          <p:cNvSpPr>
            <a:spLocks noGrp="1"/>
          </p:cNvSpPr>
          <p:nvPr>
            <p:ph idx="1"/>
          </p:nvPr>
        </p:nvSpPr>
        <p:spPr>
          <a:xfrm>
            <a:off x="514350" y="1371600"/>
            <a:ext cx="9258300" cy="4754563"/>
          </a:xfrm>
        </p:spPr>
        <p:txBody>
          <a:bodyPr/>
          <a:lstStyle/>
          <a:p>
            <a:r>
              <a:rPr lang="en-US" sz="2400" b="1" dirty="0">
                <a:solidFill>
                  <a:srgbClr val="000000"/>
                </a:solidFill>
                <a:effectLst/>
                <a:ea typeface="Calibri" panose="020F0502020204030204" pitchFamily="34" charset="0"/>
                <a:cs typeface="Cordia New" panose="020B0304020202020204" pitchFamily="34" charset="-34"/>
              </a:rPr>
              <a:t>What is the log loss of splitting the input attribute </a:t>
            </a:r>
            <a:r>
              <a:rPr lang="en-US" sz="2400" b="1" i="1" dirty="0" err="1">
                <a:solidFill>
                  <a:srgbClr val="000000"/>
                </a:solidFill>
                <a:effectLst/>
                <a:ea typeface="Calibri" panose="020F0502020204030204" pitchFamily="34" charset="0"/>
                <a:cs typeface="Cordia New" panose="020B0304020202020204" pitchFamily="34" charset="-34"/>
              </a:rPr>
              <a:t>WhereRead</a:t>
            </a:r>
            <a:r>
              <a:rPr lang="en-US" sz="2400" b="1" i="1" dirty="0">
                <a:solidFill>
                  <a:srgbClr val="000000"/>
                </a:solidFill>
                <a:effectLst/>
                <a:ea typeface="Calibri" panose="020F0502020204030204" pitchFamily="34" charset="0"/>
                <a:cs typeface="Cordia New" panose="020B0304020202020204" pitchFamily="34" charset="-34"/>
              </a:rPr>
              <a:t> </a:t>
            </a:r>
            <a:r>
              <a:rPr lang="en-US" sz="2400" b="1" dirty="0">
                <a:solidFill>
                  <a:srgbClr val="000000"/>
                </a:solidFill>
                <a:effectLst/>
                <a:ea typeface="Calibri" panose="020F0502020204030204" pitchFamily="34" charset="0"/>
                <a:cs typeface="Cordia New" panose="020B0304020202020204" pitchFamily="34" charset="-34"/>
              </a:rPr>
              <a:t>in </a:t>
            </a:r>
            <a:r>
              <a:rPr lang="en-US" sz="2400" b="1" i="1" dirty="0" err="1">
                <a:solidFill>
                  <a:srgbClr val="000000"/>
                </a:solidFill>
                <a:effectLst/>
                <a:ea typeface="Calibri" panose="020F0502020204030204" pitchFamily="34" charset="0"/>
                <a:cs typeface="Cordia New" panose="020B0304020202020204" pitchFamily="34" charset="-34"/>
              </a:rPr>
              <a:t>UserAction</a:t>
            </a:r>
            <a:r>
              <a:rPr lang="en-US" sz="2400" b="1" i="1" dirty="0">
                <a:solidFill>
                  <a:srgbClr val="000000"/>
                </a:solidFill>
                <a:effectLst/>
                <a:ea typeface="Calibri" panose="020F0502020204030204" pitchFamily="34" charset="0"/>
                <a:cs typeface="Cordia New" panose="020B0304020202020204" pitchFamily="34" charset="-34"/>
              </a:rPr>
              <a:t>?</a:t>
            </a:r>
            <a:r>
              <a:rPr lang="en-US" sz="2400" b="1" dirty="0">
                <a:solidFill>
                  <a:srgbClr val="000000"/>
                </a:solidFill>
                <a:effectLst/>
                <a:ea typeface="Calibri" panose="020F0502020204030204" pitchFamily="34" charset="0"/>
                <a:cs typeface="Cordia New" panose="020B0304020202020204" pitchFamily="34" charset="-34"/>
              </a:rPr>
              <a:t> </a:t>
            </a:r>
          </a:p>
          <a:p>
            <a:r>
              <a:rPr lang="en-US" sz="2400" b="1" u="sng" dirty="0">
                <a:solidFill>
                  <a:srgbClr val="000000"/>
                </a:solidFill>
                <a:effectLst/>
                <a:ea typeface="Times New Roman" panose="02020603050405020304" pitchFamily="18" charset="0"/>
                <a:cs typeface="Times New Roman" panose="02020603050405020304" pitchFamily="18" charset="0"/>
              </a:rPr>
              <a:t>Ans:</a:t>
            </a:r>
            <a:r>
              <a:rPr lang="en-US" sz="2400" u="sng" dirty="0">
                <a:solidFill>
                  <a:srgbClr val="000000"/>
                </a:solidFill>
                <a:effectLst/>
                <a:ea typeface="Times New Roman" panose="02020603050405020304" pitchFamily="18" charset="0"/>
                <a:cs typeface="Times New Roman" panose="02020603050405020304" pitchFamily="18" charset="0"/>
              </a:rPr>
              <a:t>  </a:t>
            </a:r>
          </a:p>
          <a:p>
            <a:pPr lvl="1"/>
            <a:r>
              <a:rPr lang="en-US" sz="2400" dirty="0">
                <a:solidFill>
                  <a:srgbClr val="000000"/>
                </a:solidFill>
                <a:effectLst/>
                <a:ea typeface="Times New Roman" panose="02020603050405020304" pitchFamily="18" charset="0"/>
                <a:cs typeface="Times New Roman" panose="02020603050405020304" pitchFamily="18" charset="0"/>
              </a:rPr>
              <a:t>Splitting on </a:t>
            </a:r>
            <a:r>
              <a:rPr lang="en-US" sz="2400" b="1" i="1" dirty="0" err="1">
                <a:solidFill>
                  <a:srgbClr val="000000"/>
                </a:solidFill>
                <a:effectLst/>
                <a:ea typeface="Times New Roman" panose="02020603050405020304" pitchFamily="18" charset="0"/>
                <a:cs typeface="Times New Roman" panose="02020603050405020304" pitchFamily="18" charset="0"/>
              </a:rPr>
              <a:t>WhereRead</a:t>
            </a:r>
            <a:r>
              <a:rPr lang="en-US" sz="2400" b="1" i="1" dirty="0">
                <a:solidFill>
                  <a:srgbClr val="000000"/>
                </a:solidFill>
                <a:effectLst/>
                <a:ea typeface="Times New Roman" panose="02020603050405020304" pitchFamily="18" charset="0"/>
                <a:cs typeface="Times New Roman" panose="02020603050405020304" pitchFamily="18" charset="0"/>
              </a:rPr>
              <a:t> </a:t>
            </a:r>
            <a:r>
              <a:rPr lang="en-US" sz="2400" dirty="0">
                <a:solidFill>
                  <a:srgbClr val="000000"/>
                </a:solidFill>
                <a:effectLst/>
                <a:ea typeface="Times New Roman" panose="02020603050405020304" pitchFamily="18" charset="0"/>
                <a:cs typeface="Times New Roman" panose="02020603050405020304" pitchFamily="18" charset="0"/>
              </a:rPr>
              <a:t>divides the examples in </a:t>
            </a:r>
            <a:r>
              <a:rPr lang="en-US" sz="2400" b="1" i="1" dirty="0" err="1">
                <a:solidFill>
                  <a:srgbClr val="000000"/>
                </a:solidFill>
                <a:effectLst/>
                <a:ea typeface="Times New Roman" panose="02020603050405020304" pitchFamily="18" charset="0"/>
                <a:cs typeface="Times New Roman" panose="02020603050405020304" pitchFamily="18" charset="0"/>
              </a:rPr>
              <a:t>UserAction</a:t>
            </a:r>
            <a:r>
              <a:rPr lang="en-US" sz="2400" i="1" dirty="0">
                <a:solidFill>
                  <a:srgbClr val="000000"/>
                </a:solidFill>
                <a:effectLst/>
                <a:ea typeface="Times New Roman" panose="02020603050405020304" pitchFamily="18" charset="0"/>
                <a:cs typeface="Times New Roman" panose="02020603050405020304" pitchFamily="18" charset="0"/>
              </a:rPr>
              <a:t> </a:t>
            </a:r>
            <a:r>
              <a:rPr lang="en-US" sz="2400" dirty="0">
                <a:solidFill>
                  <a:srgbClr val="000000"/>
                </a:solidFill>
                <a:effectLst/>
                <a:ea typeface="Times New Roman" panose="02020603050405020304" pitchFamily="18" charset="0"/>
                <a:cs typeface="Times New Roman" panose="02020603050405020304" pitchFamily="18" charset="0"/>
              </a:rPr>
              <a:t>into </a:t>
            </a:r>
            <a:r>
              <a:rPr lang="en-US" sz="2400" b="1" i="1" dirty="0">
                <a:solidFill>
                  <a:srgbClr val="000000"/>
                </a:solidFill>
                <a:effectLst/>
                <a:ea typeface="Times New Roman" panose="02020603050405020304" pitchFamily="18" charset="0"/>
                <a:cs typeface="Times New Roman" panose="02020603050405020304" pitchFamily="18" charset="0"/>
              </a:rPr>
              <a:t>home </a:t>
            </a:r>
            <a:r>
              <a:rPr lang="en-US" sz="2400" b="1" dirty="0">
                <a:solidFill>
                  <a:srgbClr val="000000"/>
                </a:solidFill>
                <a:effectLst/>
                <a:ea typeface="Times New Roman" panose="02020603050405020304" pitchFamily="18" charset="0"/>
                <a:cs typeface="Times New Roman" panose="02020603050405020304" pitchFamily="18" charset="0"/>
                <a:sym typeface="Wingdings" panose="05000000000000000000" pitchFamily="2" charset="2"/>
              </a:rPr>
              <a:t></a:t>
            </a:r>
            <a:r>
              <a:rPr lang="en-US" sz="2400" b="1" dirty="0">
                <a:solidFill>
                  <a:srgbClr val="000000"/>
                </a:solidFill>
                <a:effectLst/>
                <a:ea typeface="Times New Roman" panose="02020603050405020304" pitchFamily="18" charset="0"/>
                <a:cs typeface="Times New Roman" panose="02020603050405020304" pitchFamily="18" charset="0"/>
              </a:rPr>
              <a:t> (4 </a:t>
            </a:r>
            <a:r>
              <a:rPr lang="en-US" sz="2400" b="1" i="1" dirty="0">
                <a:solidFill>
                  <a:srgbClr val="000000"/>
                </a:solidFill>
                <a:effectLst/>
                <a:ea typeface="Times New Roman" panose="02020603050405020304" pitchFamily="18" charset="0"/>
                <a:cs typeface="Times New Roman" panose="02020603050405020304" pitchFamily="18" charset="0"/>
              </a:rPr>
              <a:t>skips) </a:t>
            </a:r>
            <a:r>
              <a:rPr lang="en-US" sz="2400" b="1" dirty="0">
                <a:solidFill>
                  <a:srgbClr val="000000"/>
                </a:solidFill>
                <a:effectLst/>
                <a:ea typeface="Times New Roman" panose="02020603050405020304" pitchFamily="18" charset="0"/>
                <a:cs typeface="Times New Roman" panose="02020603050405020304" pitchFamily="18" charset="0"/>
              </a:rPr>
              <a:t>and (4 </a:t>
            </a:r>
            <a:r>
              <a:rPr lang="en-US" sz="2400" b="1" i="1" dirty="0">
                <a:solidFill>
                  <a:srgbClr val="000000"/>
                </a:solidFill>
                <a:effectLst/>
                <a:ea typeface="Times New Roman" panose="02020603050405020304" pitchFamily="18" charset="0"/>
                <a:cs typeface="Times New Roman" panose="02020603050405020304" pitchFamily="18" charset="0"/>
              </a:rPr>
              <a:t>reads</a:t>
            </a:r>
            <a:r>
              <a:rPr lang="en-US" sz="2400" b="1" dirty="0">
                <a:solidFill>
                  <a:srgbClr val="000000"/>
                </a:solidFill>
                <a:effectLst/>
                <a:ea typeface="Times New Roman" panose="02020603050405020304" pitchFamily="18" charset="0"/>
                <a:cs typeface="Times New Roman" panose="02020603050405020304" pitchFamily="18" charset="0"/>
              </a:rPr>
              <a:t>)</a:t>
            </a:r>
            <a:r>
              <a:rPr lang="en-US" sz="2400" dirty="0">
                <a:solidFill>
                  <a:srgbClr val="000000"/>
                </a:solidFill>
                <a:effectLst/>
                <a:ea typeface="Times New Roman" panose="02020603050405020304" pitchFamily="18" charset="0"/>
                <a:cs typeface="Times New Roman" panose="02020603050405020304" pitchFamily="18" charset="0"/>
              </a:rPr>
              <a:t>. </a:t>
            </a:r>
          </a:p>
          <a:p>
            <a:pPr lvl="1"/>
            <a:r>
              <a:rPr lang="en-US" sz="2400" dirty="0">
                <a:solidFill>
                  <a:srgbClr val="000000"/>
                </a:solidFill>
                <a:effectLst/>
                <a:ea typeface="Times New Roman" panose="02020603050405020304" pitchFamily="18" charset="0"/>
                <a:cs typeface="Times New Roman" panose="02020603050405020304" pitchFamily="18" charset="0"/>
              </a:rPr>
              <a:t>Similarly, </a:t>
            </a:r>
            <a:r>
              <a:rPr lang="en-US" sz="2400" b="1" i="1" dirty="0">
                <a:solidFill>
                  <a:srgbClr val="000000"/>
                </a:solidFill>
                <a:effectLst/>
                <a:ea typeface="Times New Roman" panose="02020603050405020304" pitchFamily="18" charset="0"/>
                <a:cs typeface="Times New Roman" panose="02020603050405020304" pitchFamily="18" charset="0"/>
              </a:rPr>
              <a:t>work </a:t>
            </a:r>
            <a:r>
              <a:rPr lang="en-US" sz="2400" b="1" dirty="0">
                <a:solidFill>
                  <a:srgbClr val="000000"/>
                </a:solidFill>
                <a:effectLst/>
                <a:ea typeface="Times New Roman" panose="02020603050405020304" pitchFamily="18" charset="0"/>
                <a:cs typeface="Times New Roman" panose="02020603050405020304" pitchFamily="18" charset="0"/>
                <a:sym typeface="Wingdings" panose="05000000000000000000" pitchFamily="2" charset="2"/>
              </a:rPr>
              <a:t></a:t>
            </a:r>
            <a:r>
              <a:rPr lang="en-US" sz="2400" b="1" dirty="0">
                <a:solidFill>
                  <a:srgbClr val="000000"/>
                </a:solidFill>
                <a:effectLst/>
                <a:ea typeface="Times New Roman" panose="02020603050405020304" pitchFamily="18" charset="0"/>
                <a:cs typeface="Times New Roman" panose="02020603050405020304" pitchFamily="18" charset="0"/>
              </a:rPr>
              <a:t> (5 </a:t>
            </a:r>
            <a:r>
              <a:rPr lang="en-US" sz="2400" b="1" i="1" dirty="0">
                <a:solidFill>
                  <a:srgbClr val="000000"/>
                </a:solidFill>
                <a:effectLst/>
                <a:ea typeface="Times New Roman" panose="02020603050405020304" pitchFamily="18" charset="0"/>
                <a:cs typeface="Times New Roman" panose="02020603050405020304" pitchFamily="18" charset="0"/>
              </a:rPr>
              <a:t>skips</a:t>
            </a:r>
            <a:r>
              <a:rPr lang="en-US" sz="2400" b="1" dirty="0">
                <a:solidFill>
                  <a:srgbClr val="000000"/>
                </a:solidFill>
                <a:effectLst/>
                <a:ea typeface="Times New Roman" panose="02020603050405020304" pitchFamily="18" charset="0"/>
                <a:cs typeface="Times New Roman" panose="02020603050405020304" pitchFamily="18" charset="0"/>
              </a:rPr>
              <a:t>) and (5 </a:t>
            </a:r>
            <a:r>
              <a:rPr lang="en-US" sz="2400" b="1" i="1" dirty="0">
                <a:solidFill>
                  <a:srgbClr val="000000"/>
                </a:solidFill>
                <a:effectLst/>
                <a:ea typeface="Times New Roman" panose="02020603050405020304" pitchFamily="18" charset="0"/>
                <a:cs typeface="Times New Roman" panose="02020603050405020304" pitchFamily="18" charset="0"/>
              </a:rPr>
              <a:t>reads</a:t>
            </a:r>
            <a:r>
              <a:rPr lang="en-US" sz="2400" b="1" dirty="0">
                <a:solidFill>
                  <a:srgbClr val="000000"/>
                </a:solidFill>
                <a:effectLst/>
                <a:ea typeface="Times New Roman" panose="02020603050405020304" pitchFamily="18" charset="0"/>
                <a:cs typeface="Times New Roman" panose="02020603050405020304" pitchFamily="18" charset="0"/>
              </a:rPr>
              <a:t>). </a:t>
            </a:r>
          </a:p>
          <a:p>
            <a:pPr lvl="1"/>
            <a:r>
              <a:rPr lang="en-US" sz="2400" dirty="0">
                <a:solidFill>
                  <a:srgbClr val="000000"/>
                </a:solidFill>
                <a:effectLst/>
                <a:ea typeface="Times New Roman" panose="02020603050405020304" pitchFamily="18" charset="0"/>
                <a:cs typeface="Times New Roman" panose="02020603050405020304" pitchFamily="18" charset="0"/>
              </a:rPr>
              <a:t>Therefore, </a:t>
            </a:r>
            <a:r>
              <a:rPr lang="en-US" sz="2400" b="1" u="sng" dirty="0">
                <a:solidFill>
                  <a:srgbClr val="000000"/>
                </a:solidFill>
                <a:effectLst/>
                <a:ea typeface="Times New Roman" panose="02020603050405020304" pitchFamily="18" charset="0"/>
                <a:cs typeface="Times New Roman" panose="02020603050405020304" pitchFamily="18" charset="0"/>
              </a:rPr>
              <a:t>4 combinations of entropy values </a:t>
            </a:r>
            <a:r>
              <a:rPr lang="en-US" sz="2400" dirty="0">
                <a:solidFill>
                  <a:srgbClr val="000000"/>
                </a:solidFill>
                <a:effectLst/>
                <a:ea typeface="Times New Roman" panose="02020603050405020304" pitchFamily="18" charset="0"/>
                <a:cs typeface="Times New Roman" panose="02020603050405020304" pitchFamily="18" charset="0"/>
              </a:rPr>
              <a:t>can be calculated.  </a:t>
            </a:r>
            <a:endParaRPr lang="en-US" sz="2400" dirty="0">
              <a:effectLst/>
              <a:ea typeface="Times New Roman" panose="02020603050405020304" pitchFamily="18" charset="0"/>
              <a:cs typeface="Times New Roman" panose="02020603050405020304" pitchFamily="18" charset="0"/>
            </a:endParaRPr>
          </a:p>
          <a:p>
            <a:endParaRPr lang="en-US" sz="2400" dirty="0"/>
          </a:p>
        </p:txBody>
      </p:sp>
      <p:sp>
        <p:nvSpPr>
          <p:cNvPr id="4" name="Footer Placeholder 3">
            <a:extLst>
              <a:ext uri="{FF2B5EF4-FFF2-40B4-BE49-F238E27FC236}">
                <a16:creationId xmlns:a16="http://schemas.microsoft.com/office/drawing/2014/main" id="{7212749C-68C3-AF65-EC3D-1B29CD306B4D}"/>
              </a:ext>
            </a:extLst>
          </p:cNvPr>
          <p:cNvSpPr>
            <a:spLocks noGrp="1"/>
          </p:cNvSpPr>
          <p:nvPr>
            <p:ph type="ftr" sz="quarter" idx="11"/>
          </p:nvPr>
        </p:nvSpPr>
        <p:spPr/>
        <p:txBody>
          <a:bodyPr/>
          <a:lstStyle/>
          <a:p>
            <a:pPr>
              <a:defRPr/>
            </a:pPr>
            <a:r>
              <a:rPr lang="en-US"/>
              <a:t>Asst.Prof.Dr. Anilkumar K.G</a:t>
            </a:r>
            <a:endParaRPr lang="th-TH"/>
          </a:p>
        </p:txBody>
      </p:sp>
      <p:sp>
        <p:nvSpPr>
          <p:cNvPr id="5" name="Slide Number Placeholder 4">
            <a:extLst>
              <a:ext uri="{FF2B5EF4-FFF2-40B4-BE49-F238E27FC236}">
                <a16:creationId xmlns:a16="http://schemas.microsoft.com/office/drawing/2014/main" id="{829D52CA-5E74-CC6F-9778-0C177A47D742}"/>
              </a:ext>
            </a:extLst>
          </p:cNvPr>
          <p:cNvSpPr>
            <a:spLocks noGrp="1"/>
          </p:cNvSpPr>
          <p:nvPr>
            <p:ph type="sldNum" sz="quarter" idx="12"/>
          </p:nvPr>
        </p:nvSpPr>
        <p:spPr/>
        <p:txBody>
          <a:bodyPr/>
          <a:lstStyle/>
          <a:p>
            <a:pPr>
              <a:defRPr/>
            </a:pPr>
            <a:fld id="{FD7F5D48-CAB6-4231-AFBB-73821733D376}" type="slidenum">
              <a:rPr lang="en-US" smtClean="0"/>
              <a:pPr>
                <a:defRPr/>
              </a:pPr>
              <a:t>55</a:t>
            </a:fld>
            <a:endParaRPr lang="th-TH"/>
          </a:p>
        </p:txBody>
      </p:sp>
    </p:spTree>
    <p:extLst>
      <p:ext uri="{BB962C8B-B14F-4D97-AF65-F5344CB8AC3E}">
        <p14:creationId xmlns:p14="http://schemas.microsoft.com/office/powerpoint/2010/main" val="1086879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94AAD-04D3-1DAC-22A6-A88C83F5F9E0}"/>
              </a:ext>
            </a:extLst>
          </p:cNvPr>
          <p:cNvSpPr>
            <a:spLocks noGrp="1"/>
          </p:cNvSpPr>
          <p:nvPr>
            <p:ph idx="1"/>
          </p:nvPr>
        </p:nvSpPr>
        <p:spPr>
          <a:xfrm>
            <a:off x="190500" y="1143000"/>
            <a:ext cx="9829800" cy="5181600"/>
          </a:xfrm>
        </p:spPr>
        <p:txBody>
          <a:bodyPr/>
          <a:lstStyle/>
          <a:p>
            <a:pPr marL="114300" marR="0" indent="0" algn="just">
              <a:spcBef>
                <a:spcPts val="1200"/>
              </a:spcBef>
              <a:spcAft>
                <a:spcPts val="0"/>
              </a:spcAft>
              <a:buNone/>
            </a:pPr>
            <a:r>
              <a:rPr lang="en-US" sz="2200" dirty="0">
                <a:solidFill>
                  <a:srgbClr val="000000"/>
                </a:solidFill>
                <a:effectLst/>
                <a:ea typeface="Times New Roman" panose="02020603050405020304" pitchFamily="18" charset="0"/>
                <a:cs typeface="Angsana New" panose="02020603050405020304" pitchFamily="18" charset="-34"/>
              </a:rPr>
              <a:t>(</a:t>
            </a:r>
            <a:r>
              <a:rPr lang="en-US" sz="2200" dirty="0" err="1">
                <a:solidFill>
                  <a:srgbClr val="000000"/>
                </a:solidFill>
                <a:effectLst/>
                <a:ea typeface="Times New Roman" panose="02020603050405020304" pitchFamily="18" charset="0"/>
                <a:cs typeface="Angsana New" panose="02020603050405020304" pitchFamily="18" charset="-34"/>
              </a:rPr>
              <a:t>i</a:t>
            </a:r>
            <a:r>
              <a:rPr lang="en-US" sz="2200" dirty="0">
                <a:solidFill>
                  <a:srgbClr val="000000"/>
                </a:solidFill>
                <a:effectLst/>
                <a:ea typeface="Times New Roman" panose="02020603050405020304" pitchFamily="18" charset="0"/>
                <a:cs typeface="Angsana New" panose="02020603050405020304" pitchFamily="18" charset="-34"/>
              </a:rPr>
              <a:t>). </a:t>
            </a:r>
            <a:r>
              <a:rPr lang="en-US" sz="2200" b="1" dirty="0">
                <a:solidFill>
                  <a:srgbClr val="000000"/>
                </a:solidFill>
                <a:effectLst/>
                <a:ea typeface="Times New Roman" panose="02020603050405020304" pitchFamily="18" charset="0"/>
                <a:cs typeface="Angsana New" panose="02020603050405020304" pitchFamily="18" charset="-34"/>
              </a:rPr>
              <a:t>4 </a:t>
            </a:r>
            <a:r>
              <a:rPr lang="en-US" sz="2200" b="1">
                <a:solidFill>
                  <a:srgbClr val="000000"/>
                </a:solidFill>
                <a:effectLst/>
                <a:ea typeface="Times New Roman" panose="02020603050405020304" pitchFamily="18" charset="0"/>
                <a:cs typeface="Angsana New" panose="02020603050405020304" pitchFamily="18" charset="-34"/>
              </a:rPr>
              <a:t>x log</a:t>
            </a:r>
            <a:r>
              <a:rPr lang="en-US" sz="2200" b="1" baseline="-25000">
                <a:solidFill>
                  <a:srgbClr val="000000"/>
                </a:solidFill>
                <a:effectLst/>
                <a:ea typeface="Times New Roman" panose="02020603050405020304" pitchFamily="18" charset="0"/>
                <a:cs typeface="Angsana New" panose="02020603050405020304" pitchFamily="18" charset="-34"/>
              </a:rPr>
              <a:t>2</a:t>
            </a:r>
            <a:r>
              <a:rPr lang="en-US" sz="2200">
                <a:solidFill>
                  <a:srgbClr val="000000"/>
                </a:solidFill>
                <a:effectLst/>
                <a:ea typeface="Times New Roman" panose="02020603050405020304" pitchFamily="18" charset="0"/>
                <a:cs typeface="Angsana New" panose="02020603050405020304" pitchFamily="18" charset="-34"/>
              </a:rPr>
              <a:t>(</a:t>
            </a:r>
            <a:r>
              <a:rPr lang="en-US" sz="2200" dirty="0">
                <a:solidFill>
                  <a:srgbClr val="000000"/>
                </a:solidFill>
                <a:effectLst/>
                <a:ea typeface="Times New Roman" panose="02020603050405020304" pitchFamily="18" charset="0"/>
                <a:cs typeface="Angsana New" panose="02020603050405020304" pitchFamily="18" charset="-34"/>
              </a:rPr>
              <a:t>probability of </a:t>
            </a:r>
            <a:r>
              <a:rPr lang="en-US" sz="2200" b="1" i="1" dirty="0">
                <a:solidFill>
                  <a:srgbClr val="000000"/>
                </a:solidFill>
                <a:effectLst/>
                <a:ea typeface="Times New Roman" panose="02020603050405020304" pitchFamily="18" charset="0"/>
                <a:cs typeface="Angsana New" panose="02020603050405020304" pitchFamily="18" charset="-34"/>
              </a:rPr>
              <a:t>home</a:t>
            </a:r>
            <a:r>
              <a:rPr lang="en-US" sz="2200" dirty="0">
                <a:solidFill>
                  <a:srgbClr val="000000"/>
                </a:solidFill>
                <a:effectLst/>
                <a:ea typeface="Times New Roman" panose="02020603050405020304" pitchFamily="18" charset="0"/>
                <a:cs typeface="Angsana New" panose="02020603050405020304" pitchFamily="18" charset="-34"/>
              </a:rPr>
              <a:t> in </a:t>
            </a:r>
            <a:r>
              <a:rPr lang="en-US" sz="2200" b="1" i="1" dirty="0" err="1">
                <a:solidFill>
                  <a:srgbClr val="000000"/>
                </a:solidFill>
                <a:effectLst/>
                <a:ea typeface="Times New Roman" panose="02020603050405020304" pitchFamily="18" charset="0"/>
                <a:cs typeface="Angsana New" panose="02020603050405020304" pitchFamily="18" charset="-34"/>
              </a:rPr>
              <a:t>UserAction</a:t>
            </a:r>
            <a:r>
              <a:rPr lang="en-US" sz="2200" i="1" dirty="0">
                <a:solidFill>
                  <a:srgbClr val="000000"/>
                </a:solidFill>
                <a:effectLst/>
                <a:ea typeface="Times New Roman" panose="02020603050405020304" pitchFamily="18" charset="0"/>
                <a:cs typeface="Angsana New" panose="02020603050405020304" pitchFamily="18" charset="-34"/>
              </a:rPr>
              <a:t> </a:t>
            </a:r>
            <a:r>
              <a:rPr lang="en-US" sz="2200" dirty="0">
                <a:solidFill>
                  <a:srgbClr val="000000"/>
                </a:solidFill>
                <a:effectLst/>
                <a:ea typeface="Times New Roman" panose="02020603050405020304" pitchFamily="18" charset="0"/>
                <a:cs typeface="Angsana New" panose="02020603050405020304" pitchFamily="18" charset="-34"/>
              </a:rPr>
              <a:t>attribute </a:t>
            </a:r>
            <a:r>
              <a:rPr lang="en-US" sz="2200" b="1" i="1" dirty="0">
                <a:solidFill>
                  <a:srgbClr val="000000"/>
                </a:solidFill>
                <a:effectLst/>
                <a:ea typeface="Times New Roman" panose="02020603050405020304" pitchFamily="18" charset="0"/>
                <a:cs typeface="Angsana New" panose="02020603050405020304" pitchFamily="18" charset="-34"/>
              </a:rPr>
              <a:t>skips</a:t>
            </a:r>
            <a:r>
              <a:rPr lang="en-US" sz="2200" dirty="0">
                <a:solidFill>
                  <a:srgbClr val="000000"/>
                </a:solidFill>
                <a:effectLst/>
                <a:ea typeface="Times New Roman" panose="02020603050405020304" pitchFamily="18" charset="0"/>
                <a:cs typeface="Angsana New" panose="02020603050405020304" pitchFamily="18" charset="-34"/>
              </a:rPr>
              <a:t>)                           =   4 x log</a:t>
            </a:r>
            <a:r>
              <a:rPr lang="en-US" sz="2200" baseline="-25000" dirty="0">
                <a:solidFill>
                  <a:srgbClr val="000000"/>
                </a:solidFill>
                <a:effectLst/>
                <a:ea typeface="Times New Roman" panose="02020603050405020304" pitchFamily="18" charset="0"/>
                <a:cs typeface="Angsana New" panose="02020603050405020304" pitchFamily="18" charset="-34"/>
              </a:rPr>
              <a:t>2</a:t>
            </a:r>
            <a:r>
              <a:rPr lang="en-US" sz="2200" dirty="0">
                <a:solidFill>
                  <a:srgbClr val="000000"/>
                </a:solidFill>
                <a:effectLst/>
                <a:ea typeface="Times New Roman" panose="02020603050405020304" pitchFamily="18" charset="0"/>
                <a:cs typeface="Angsana New" panose="02020603050405020304" pitchFamily="18" charset="-34"/>
              </a:rPr>
              <a:t> (4 </a:t>
            </a:r>
            <a:r>
              <a:rPr lang="en-US" sz="2200" i="1" dirty="0">
                <a:solidFill>
                  <a:srgbClr val="000000"/>
                </a:solidFill>
                <a:effectLst/>
                <a:ea typeface="Times New Roman" panose="02020603050405020304" pitchFamily="18" charset="0"/>
                <a:cs typeface="Angsana New" panose="02020603050405020304" pitchFamily="18" charset="-34"/>
              </a:rPr>
              <a:t>skips</a:t>
            </a:r>
            <a:r>
              <a:rPr lang="en-US" sz="2200" dirty="0">
                <a:solidFill>
                  <a:srgbClr val="000000"/>
                </a:solidFill>
                <a:effectLst/>
                <a:ea typeface="Times New Roman" panose="02020603050405020304" pitchFamily="18" charset="0"/>
                <a:cs typeface="Angsana New" panose="02020603050405020304" pitchFamily="18" charset="-34"/>
              </a:rPr>
              <a:t>)/(4 </a:t>
            </a:r>
            <a:r>
              <a:rPr lang="en-US" sz="2200" i="1" dirty="0">
                <a:solidFill>
                  <a:srgbClr val="000000"/>
                </a:solidFill>
                <a:effectLst/>
                <a:ea typeface="Times New Roman" panose="02020603050405020304" pitchFamily="18" charset="0"/>
                <a:cs typeface="Angsana New" panose="02020603050405020304" pitchFamily="18" charset="-34"/>
              </a:rPr>
              <a:t>skips</a:t>
            </a:r>
            <a:r>
              <a:rPr lang="en-US" sz="2200" dirty="0">
                <a:solidFill>
                  <a:srgbClr val="000000"/>
                </a:solidFill>
                <a:effectLst/>
                <a:ea typeface="Times New Roman" panose="02020603050405020304" pitchFamily="18" charset="0"/>
                <a:cs typeface="Angsana New" panose="02020603050405020304" pitchFamily="18" charset="-34"/>
              </a:rPr>
              <a:t> + 4 </a:t>
            </a:r>
            <a:r>
              <a:rPr lang="en-US" sz="2200" i="1" dirty="0">
                <a:solidFill>
                  <a:srgbClr val="000000"/>
                </a:solidFill>
                <a:effectLst/>
                <a:ea typeface="Times New Roman" panose="02020603050405020304" pitchFamily="18" charset="0"/>
                <a:cs typeface="Angsana New" panose="02020603050405020304" pitchFamily="18" charset="-34"/>
              </a:rPr>
              <a:t>reads</a:t>
            </a:r>
            <a:r>
              <a:rPr lang="en-US" sz="2200" dirty="0">
                <a:solidFill>
                  <a:srgbClr val="000000"/>
                </a:solidFill>
                <a:effectLst/>
                <a:ea typeface="Times New Roman" panose="02020603050405020304" pitchFamily="18" charset="0"/>
                <a:cs typeface="Angsana New" panose="02020603050405020304" pitchFamily="18" charset="-34"/>
              </a:rPr>
              <a:t>) = </a:t>
            </a:r>
            <a:r>
              <a:rPr lang="en-US" sz="2200" b="1" dirty="0">
                <a:solidFill>
                  <a:srgbClr val="000000"/>
                </a:solidFill>
                <a:effectLst/>
                <a:ea typeface="Times New Roman" panose="02020603050405020304" pitchFamily="18" charset="0"/>
                <a:cs typeface="Angsana New" panose="02020603050405020304" pitchFamily="18" charset="-34"/>
              </a:rPr>
              <a:t>4x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0.5</a:t>
            </a:r>
            <a:endParaRPr lang="en-US" sz="2200" b="1" dirty="0">
              <a:effectLst/>
              <a:ea typeface="Times New Roman" panose="02020603050405020304" pitchFamily="18" charset="0"/>
              <a:cs typeface="Angsana New" panose="02020603050405020304" pitchFamily="18" charset="-34"/>
            </a:endParaRPr>
          </a:p>
          <a:p>
            <a:pPr marL="114300" marR="0" indent="0" algn="just">
              <a:spcBef>
                <a:spcPts val="1200"/>
              </a:spcBef>
              <a:spcAft>
                <a:spcPts val="0"/>
              </a:spcAft>
              <a:buNone/>
            </a:pPr>
            <a:r>
              <a:rPr lang="en-US" sz="2200" dirty="0">
                <a:solidFill>
                  <a:srgbClr val="000000"/>
                </a:solidFill>
                <a:effectLst/>
                <a:ea typeface="Times New Roman" panose="02020603050405020304" pitchFamily="18" charset="0"/>
                <a:cs typeface="Angsana New" panose="02020603050405020304" pitchFamily="18" charset="-34"/>
              </a:rPr>
              <a:t>(ii). </a:t>
            </a:r>
            <a:r>
              <a:rPr lang="en-US" sz="2200" b="1" dirty="0">
                <a:solidFill>
                  <a:srgbClr val="000000"/>
                </a:solidFill>
                <a:effectLst/>
                <a:ea typeface="Times New Roman" panose="02020603050405020304" pitchFamily="18" charset="0"/>
                <a:cs typeface="Angsana New" panose="02020603050405020304" pitchFamily="18" charset="-34"/>
              </a:rPr>
              <a:t>4 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 </a:t>
            </a:r>
            <a:r>
              <a:rPr lang="en-US" sz="2200" dirty="0">
                <a:solidFill>
                  <a:srgbClr val="000000"/>
                </a:solidFill>
                <a:effectLst/>
                <a:ea typeface="Times New Roman" panose="02020603050405020304" pitchFamily="18" charset="0"/>
                <a:cs typeface="Angsana New" panose="02020603050405020304" pitchFamily="18" charset="-34"/>
              </a:rPr>
              <a:t>(probability of </a:t>
            </a:r>
            <a:r>
              <a:rPr lang="en-US" sz="2200" b="1" i="1" dirty="0">
                <a:solidFill>
                  <a:srgbClr val="000000"/>
                </a:solidFill>
                <a:effectLst/>
                <a:ea typeface="Times New Roman" panose="02020603050405020304" pitchFamily="18" charset="0"/>
                <a:cs typeface="Angsana New" panose="02020603050405020304" pitchFamily="18" charset="-34"/>
              </a:rPr>
              <a:t>home</a:t>
            </a:r>
            <a:r>
              <a:rPr lang="en-US" sz="2200" dirty="0">
                <a:solidFill>
                  <a:srgbClr val="000000"/>
                </a:solidFill>
                <a:effectLst/>
                <a:ea typeface="Times New Roman" panose="02020603050405020304" pitchFamily="18" charset="0"/>
                <a:cs typeface="Angsana New" panose="02020603050405020304" pitchFamily="18" charset="-34"/>
              </a:rPr>
              <a:t> in </a:t>
            </a:r>
            <a:r>
              <a:rPr lang="en-US" sz="2200" b="1" i="1" dirty="0" err="1">
                <a:solidFill>
                  <a:srgbClr val="000000"/>
                </a:solidFill>
                <a:effectLst/>
                <a:ea typeface="Times New Roman" panose="02020603050405020304" pitchFamily="18" charset="0"/>
                <a:cs typeface="Angsana New" panose="02020603050405020304" pitchFamily="18" charset="-34"/>
              </a:rPr>
              <a:t>UserAction</a:t>
            </a:r>
            <a:r>
              <a:rPr lang="en-US" sz="2200" b="1" i="1" dirty="0">
                <a:solidFill>
                  <a:srgbClr val="000000"/>
                </a:solidFill>
                <a:effectLst/>
                <a:ea typeface="Times New Roman" panose="02020603050405020304" pitchFamily="18" charset="0"/>
                <a:cs typeface="Angsana New" panose="02020603050405020304" pitchFamily="18" charset="-34"/>
              </a:rPr>
              <a:t> </a:t>
            </a:r>
            <a:r>
              <a:rPr lang="en-US" sz="2200" dirty="0">
                <a:solidFill>
                  <a:srgbClr val="000000"/>
                </a:solidFill>
                <a:effectLst/>
                <a:ea typeface="Times New Roman" panose="02020603050405020304" pitchFamily="18" charset="0"/>
                <a:cs typeface="Angsana New" panose="02020603050405020304" pitchFamily="18" charset="-34"/>
              </a:rPr>
              <a:t>attribute </a:t>
            </a:r>
            <a:r>
              <a:rPr lang="en-US" sz="2200" b="1" i="1" dirty="0">
                <a:solidFill>
                  <a:srgbClr val="000000"/>
                </a:solidFill>
                <a:effectLst/>
                <a:ea typeface="Times New Roman" panose="02020603050405020304" pitchFamily="18" charset="0"/>
                <a:cs typeface="Angsana New" panose="02020603050405020304" pitchFamily="18" charset="-34"/>
              </a:rPr>
              <a:t>reads</a:t>
            </a:r>
            <a:r>
              <a:rPr lang="en-US" sz="2200" dirty="0">
                <a:solidFill>
                  <a:srgbClr val="000000"/>
                </a:solidFill>
                <a:effectLst/>
                <a:ea typeface="Times New Roman" panose="02020603050405020304" pitchFamily="18" charset="0"/>
                <a:cs typeface="Angsana New" panose="02020603050405020304" pitchFamily="18" charset="-34"/>
              </a:rPr>
              <a:t>) </a:t>
            </a:r>
          </a:p>
          <a:p>
            <a:pPr marL="114300" marR="0" indent="0" algn="just">
              <a:spcBef>
                <a:spcPts val="1200"/>
              </a:spcBef>
              <a:spcAft>
                <a:spcPts val="0"/>
              </a:spcAft>
              <a:buNone/>
            </a:pPr>
            <a:r>
              <a:rPr lang="en-US" sz="2200" dirty="0">
                <a:solidFill>
                  <a:srgbClr val="000000"/>
                </a:solidFill>
                <a:ea typeface="Times New Roman" panose="02020603050405020304" pitchFamily="18" charset="0"/>
                <a:cs typeface="Angsana New" panose="02020603050405020304" pitchFamily="18" charset="-34"/>
              </a:rPr>
              <a:t> </a:t>
            </a:r>
            <a:r>
              <a:rPr lang="en-US" sz="2200" dirty="0">
                <a:solidFill>
                  <a:srgbClr val="000000"/>
                </a:solidFill>
                <a:effectLst/>
                <a:ea typeface="Times New Roman" panose="02020603050405020304" pitchFamily="18" charset="0"/>
                <a:cs typeface="Angsana New" panose="02020603050405020304" pitchFamily="18" charset="-34"/>
              </a:rPr>
              <a:t>= 4 x log</a:t>
            </a:r>
            <a:r>
              <a:rPr lang="en-US" sz="2200" baseline="-25000" dirty="0">
                <a:solidFill>
                  <a:srgbClr val="000000"/>
                </a:solidFill>
                <a:effectLst/>
                <a:ea typeface="Times New Roman" panose="02020603050405020304" pitchFamily="18" charset="0"/>
                <a:cs typeface="Angsana New" panose="02020603050405020304" pitchFamily="18" charset="-34"/>
              </a:rPr>
              <a:t>2</a:t>
            </a:r>
            <a:r>
              <a:rPr lang="en-US" sz="2200" dirty="0">
                <a:solidFill>
                  <a:srgbClr val="000000"/>
                </a:solidFill>
                <a:effectLst/>
                <a:ea typeface="Times New Roman" panose="02020603050405020304" pitchFamily="18" charset="0"/>
                <a:cs typeface="Angsana New" panose="02020603050405020304" pitchFamily="18" charset="-34"/>
              </a:rPr>
              <a:t> (4 </a:t>
            </a:r>
            <a:r>
              <a:rPr lang="en-US" sz="2200" i="1" dirty="0">
                <a:solidFill>
                  <a:srgbClr val="000000"/>
                </a:solidFill>
                <a:effectLst/>
                <a:ea typeface="Times New Roman" panose="02020603050405020304" pitchFamily="18" charset="0"/>
                <a:cs typeface="Angsana New" panose="02020603050405020304" pitchFamily="18" charset="-34"/>
              </a:rPr>
              <a:t>reads</a:t>
            </a:r>
            <a:r>
              <a:rPr lang="en-US" sz="2200" dirty="0">
                <a:solidFill>
                  <a:srgbClr val="000000"/>
                </a:solidFill>
                <a:effectLst/>
                <a:ea typeface="Times New Roman" panose="02020603050405020304" pitchFamily="18" charset="0"/>
                <a:cs typeface="Angsana New" panose="02020603050405020304" pitchFamily="18" charset="-34"/>
              </a:rPr>
              <a:t>)/(4 </a:t>
            </a:r>
            <a:r>
              <a:rPr lang="en-US" sz="2200" i="1" dirty="0">
                <a:solidFill>
                  <a:srgbClr val="000000"/>
                </a:solidFill>
                <a:effectLst/>
                <a:ea typeface="Times New Roman" panose="02020603050405020304" pitchFamily="18" charset="0"/>
                <a:cs typeface="Angsana New" panose="02020603050405020304" pitchFamily="18" charset="-34"/>
              </a:rPr>
              <a:t>reads</a:t>
            </a:r>
            <a:r>
              <a:rPr lang="en-US" sz="2200" dirty="0">
                <a:solidFill>
                  <a:srgbClr val="000000"/>
                </a:solidFill>
                <a:effectLst/>
                <a:ea typeface="Times New Roman" panose="02020603050405020304" pitchFamily="18" charset="0"/>
                <a:cs typeface="Angsana New" panose="02020603050405020304" pitchFamily="18" charset="-34"/>
              </a:rPr>
              <a:t>+ 4 </a:t>
            </a:r>
            <a:r>
              <a:rPr lang="en-US" sz="2200" i="1" dirty="0">
                <a:solidFill>
                  <a:srgbClr val="000000"/>
                </a:solidFill>
                <a:effectLst/>
                <a:ea typeface="Times New Roman" panose="02020603050405020304" pitchFamily="18" charset="0"/>
                <a:cs typeface="Angsana New" panose="02020603050405020304" pitchFamily="18" charset="-34"/>
              </a:rPr>
              <a:t>skips</a:t>
            </a:r>
            <a:r>
              <a:rPr lang="en-US" sz="2200" dirty="0">
                <a:solidFill>
                  <a:srgbClr val="000000"/>
                </a:solidFill>
                <a:effectLst/>
                <a:ea typeface="Times New Roman" panose="02020603050405020304" pitchFamily="18" charset="0"/>
                <a:cs typeface="Angsana New" panose="02020603050405020304" pitchFamily="18" charset="-34"/>
              </a:rPr>
              <a:t>) = </a:t>
            </a:r>
            <a:r>
              <a:rPr lang="en-US" sz="2200" b="1" dirty="0">
                <a:solidFill>
                  <a:srgbClr val="000000"/>
                </a:solidFill>
                <a:effectLst/>
                <a:ea typeface="Times New Roman" panose="02020603050405020304" pitchFamily="18" charset="0"/>
                <a:cs typeface="Angsana New" panose="02020603050405020304" pitchFamily="18" charset="-34"/>
              </a:rPr>
              <a:t>4x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0.5</a:t>
            </a:r>
            <a:endParaRPr lang="en-US" sz="2200" b="1" dirty="0">
              <a:effectLst/>
              <a:ea typeface="Times New Roman" panose="02020603050405020304" pitchFamily="18" charset="0"/>
              <a:cs typeface="Angsana New" panose="02020603050405020304" pitchFamily="18" charset="-34"/>
            </a:endParaRPr>
          </a:p>
          <a:p>
            <a:pPr marL="114300" marR="0" indent="0" algn="just">
              <a:spcBef>
                <a:spcPts val="1200"/>
              </a:spcBef>
              <a:spcAft>
                <a:spcPts val="0"/>
              </a:spcAft>
              <a:buNone/>
            </a:pPr>
            <a:r>
              <a:rPr lang="en-US" sz="2200" dirty="0">
                <a:solidFill>
                  <a:srgbClr val="000000"/>
                </a:solidFill>
                <a:effectLst/>
                <a:ea typeface="Times New Roman" panose="02020603050405020304" pitchFamily="18" charset="0"/>
                <a:cs typeface="Angsana New" panose="02020603050405020304" pitchFamily="18" charset="-34"/>
              </a:rPr>
              <a:t>(iii). </a:t>
            </a:r>
            <a:r>
              <a:rPr lang="en-US" sz="2200" b="1" dirty="0">
                <a:solidFill>
                  <a:srgbClr val="000000"/>
                </a:solidFill>
                <a:effectLst/>
                <a:ea typeface="Times New Roman" panose="02020603050405020304" pitchFamily="18" charset="0"/>
                <a:cs typeface="Angsana New" panose="02020603050405020304" pitchFamily="18" charset="-34"/>
              </a:rPr>
              <a:t>5 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 </a:t>
            </a:r>
            <a:r>
              <a:rPr lang="en-US" sz="2200" dirty="0">
                <a:solidFill>
                  <a:srgbClr val="000000"/>
                </a:solidFill>
                <a:effectLst/>
                <a:ea typeface="Times New Roman" panose="02020603050405020304" pitchFamily="18" charset="0"/>
                <a:cs typeface="Angsana New" panose="02020603050405020304" pitchFamily="18" charset="-34"/>
              </a:rPr>
              <a:t>(probability of </a:t>
            </a:r>
            <a:r>
              <a:rPr lang="en-US" sz="2200" b="1" i="1" dirty="0">
                <a:solidFill>
                  <a:srgbClr val="000000"/>
                </a:solidFill>
                <a:effectLst/>
                <a:ea typeface="Times New Roman" panose="02020603050405020304" pitchFamily="18" charset="0"/>
                <a:cs typeface="Angsana New" panose="02020603050405020304" pitchFamily="18" charset="-34"/>
              </a:rPr>
              <a:t>work</a:t>
            </a:r>
            <a:r>
              <a:rPr lang="en-US" sz="2200" b="1" dirty="0">
                <a:solidFill>
                  <a:srgbClr val="000000"/>
                </a:solidFill>
                <a:effectLst/>
                <a:ea typeface="Times New Roman" panose="02020603050405020304" pitchFamily="18" charset="0"/>
                <a:cs typeface="Angsana New" panose="02020603050405020304" pitchFamily="18" charset="-34"/>
              </a:rPr>
              <a:t> </a:t>
            </a:r>
            <a:r>
              <a:rPr lang="en-US" sz="2200" dirty="0">
                <a:solidFill>
                  <a:srgbClr val="000000"/>
                </a:solidFill>
                <a:effectLst/>
                <a:ea typeface="Times New Roman" panose="02020603050405020304" pitchFamily="18" charset="0"/>
                <a:cs typeface="Angsana New" panose="02020603050405020304" pitchFamily="18" charset="-34"/>
              </a:rPr>
              <a:t>in </a:t>
            </a:r>
            <a:r>
              <a:rPr lang="en-US" sz="2200" b="1" i="1" dirty="0" err="1">
                <a:solidFill>
                  <a:srgbClr val="000000"/>
                </a:solidFill>
                <a:effectLst/>
                <a:ea typeface="Times New Roman" panose="02020603050405020304" pitchFamily="18" charset="0"/>
                <a:cs typeface="Angsana New" panose="02020603050405020304" pitchFamily="18" charset="-34"/>
              </a:rPr>
              <a:t>UserAction</a:t>
            </a:r>
            <a:r>
              <a:rPr lang="en-US" sz="2200" i="1" dirty="0">
                <a:solidFill>
                  <a:srgbClr val="000000"/>
                </a:solidFill>
                <a:effectLst/>
                <a:ea typeface="Times New Roman" panose="02020603050405020304" pitchFamily="18" charset="0"/>
                <a:cs typeface="Angsana New" panose="02020603050405020304" pitchFamily="18" charset="-34"/>
              </a:rPr>
              <a:t> </a:t>
            </a:r>
            <a:r>
              <a:rPr lang="en-US" sz="2200" dirty="0">
                <a:solidFill>
                  <a:srgbClr val="000000"/>
                </a:solidFill>
                <a:effectLst/>
                <a:ea typeface="Times New Roman" panose="02020603050405020304" pitchFamily="18" charset="0"/>
                <a:cs typeface="Angsana New" panose="02020603050405020304" pitchFamily="18" charset="-34"/>
              </a:rPr>
              <a:t>attribute </a:t>
            </a:r>
            <a:r>
              <a:rPr lang="en-US" sz="2200" b="1" i="1" dirty="0">
                <a:solidFill>
                  <a:srgbClr val="000000"/>
                </a:solidFill>
                <a:effectLst/>
                <a:ea typeface="Times New Roman" panose="02020603050405020304" pitchFamily="18" charset="0"/>
                <a:cs typeface="Angsana New" panose="02020603050405020304" pitchFamily="18" charset="-34"/>
              </a:rPr>
              <a:t>skips</a:t>
            </a:r>
            <a:r>
              <a:rPr lang="en-US" sz="2200" dirty="0">
                <a:solidFill>
                  <a:srgbClr val="000000"/>
                </a:solidFill>
                <a:effectLst/>
                <a:ea typeface="Times New Roman" panose="02020603050405020304" pitchFamily="18" charset="0"/>
                <a:cs typeface="Angsana New" panose="02020603050405020304" pitchFamily="18" charset="-34"/>
              </a:rPr>
              <a:t>) </a:t>
            </a:r>
          </a:p>
          <a:p>
            <a:pPr marL="114300" marR="0" indent="0" algn="just">
              <a:spcBef>
                <a:spcPts val="1200"/>
              </a:spcBef>
              <a:spcAft>
                <a:spcPts val="0"/>
              </a:spcAft>
              <a:buNone/>
            </a:pPr>
            <a:r>
              <a:rPr lang="en-US" sz="2200" dirty="0">
                <a:solidFill>
                  <a:srgbClr val="000000"/>
                </a:solidFill>
                <a:effectLst/>
                <a:ea typeface="Times New Roman" panose="02020603050405020304" pitchFamily="18" charset="0"/>
                <a:cs typeface="Angsana New" panose="02020603050405020304" pitchFamily="18" charset="-34"/>
              </a:rPr>
              <a:t>= 5 x log</a:t>
            </a:r>
            <a:r>
              <a:rPr lang="en-US" sz="2200" baseline="-25000" dirty="0">
                <a:solidFill>
                  <a:srgbClr val="000000"/>
                </a:solidFill>
                <a:effectLst/>
                <a:ea typeface="Times New Roman" panose="02020603050405020304" pitchFamily="18" charset="0"/>
                <a:cs typeface="Angsana New" panose="02020603050405020304" pitchFamily="18" charset="-34"/>
              </a:rPr>
              <a:t>2</a:t>
            </a:r>
            <a:r>
              <a:rPr lang="en-US" sz="2200" dirty="0">
                <a:solidFill>
                  <a:srgbClr val="000000"/>
                </a:solidFill>
                <a:effectLst/>
                <a:ea typeface="Times New Roman" panose="02020603050405020304" pitchFamily="18" charset="0"/>
                <a:cs typeface="Angsana New" panose="02020603050405020304" pitchFamily="18" charset="-34"/>
              </a:rPr>
              <a:t> (5 </a:t>
            </a:r>
            <a:r>
              <a:rPr lang="en-US" sz="2200" i="1" dirty="0">
                <a:solidFill>
                  <a:srgbClr val="000000"/>
                </a:solidFill>
                <a:effectLst/>
                <a:ea typeface="Times New Roman" panose="02020603050405020304" pitchFamily="18" charset="0"/>
                <a:cs typeface="Angsana New" panose="02020603050405020304" pitchFamily="18" charset="-34"/>
              </a:rPr>
              <a:t>skips</a:t>
            </a:r>
            <a:r>
              <a:rPr lang="en-US" sz="2200" dirty="0">
                <a:solidFill>
                  <a:srgbClr val="000000"/>
                </a:solidFill>
                <a:effectLst/>
                <a:ea typeface="Times New Roman" panose="02020603050405020304" pitchFamily="18" charset="0"/>
                <a:cs typeface="Angsana New" panose="02020603050405020304" pitchFamily="18" charset="-34"/>
              </a:rPr>
              <a:t>)/(5 </a:t>
            </a:r>
            <a:r>
              <a:rPr lang="en-US" sz="2200" i="1" dirty="0">
                <a:solidFill>
                  <a:srgbClr val="000000"/>
                </a:solidFill>
                <a:effectLst/>
                <a:ea typeface="Times New Roman" panose="02020603050405020304" pitchFamily="18" charset="0"/>
                <a:cs typeface="Angsana New" panose="02020603050405020304" pitchFamily="18" charset="-34"/>
              </a:rPr>
              <a:t>reads</a:t>
            </a:r>
            <a:r>
              <a:rPr lang="en-US" sz="2200" dirty="0">
                <a:solidFill>
                  <a:srgbClr val="000000"/>
                </a:solidFill>
                <a:effectLst/>
                <a:ea typeface="Times New Roman" panose="02020603050405020304" pitchFamily="18" charset="0"/>
                <a:cs typeface="Angsana New" panose="02020603050405020304" pitchFamily="18" charset="-34"/>
              </a:rPr>
              <a:t>+ 5 </a:t>
            </a:r>
            <a:r>
              <a:rPr lang="en-US" sz="2200" i="1" dirty="0">
                <a:solidFill>
                  <a:srgbClr val="000000"/>
                </a:solidFill>
                <a:effectLst/>
                <a:ea typeface="Times New Roman" panose="02020603050405020304" pitchFamily="18" charset="0"/>
                <a:cs typeface="Angsana New" panose="02020603050405020304" pitchFamily="18" charset="-34"/>
              </a:rPr>
              <a:t>skips</a:t>
            </a:r>
            <a:r>
              <a:rPr lang="en-US" sz="2200" dirty="0">
                <a:solidFill>
                  <a:srgbClr val="000000"/>
                </a:solidFill>
                <a:effectLst/>
                <a:ea typeface="Times New Roman" panose="02020603050405020304" pitchFamily="18" charset="0"/>
                <a:cs typeface="Angsana New" panose="02020603050405020304" pitchFamily="18" charset="-34"/>
              </a:rPr>
              <a:t>) = </a:t>
            </a:r>
            <a:r>
              <a:rPr lang="en-US" sz="2200" b="1" dirty="0">
                <a:solidFill>
                  <a:srgbClr val="000000"/>
                </a:solidFill>
                <a:effectLst/>
                <a:ea typeface="Times New Roman" panose="02020603050405020304" pitchFamily="18" charset="0"/>
                <a:cs typeface="Angsana New" panose="02020603050405020304" pitchFamily="18" charset="-34"/>
              </a:rPr>
              <a:t>5x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0.5</a:t>
            </a:r>
            <a:endParaRPr lang="en-US" sz="2200" b="1" dirty="0">
              <a:effectLst/>
              <a:ea typeface="Times New Roman" panose="02020603050405020304" pitchFamily="18" charset="0"/>
              <a:cs typeface="Angsana New" panose="02020603050405020304" pitchFamily="18" charset="-34"/>
            </a:endParaRPr>
          </a:p>
          <a:p>
            <a:pPr marL="114300" marR="0" indent="0" algn="just">
              <a:spcBef>
                <a:spcPts val="1200"/>
              </a:spcBef>
              <a:spcAft>
                <a:spcPts val="0"/>
              </a:spcAft>
              <a:buNone/>
            </a:pPr>
            <a:r>
              <a:rPr lang="en-US" sz="2200" dirty="0">
                <a:solidFill>
                  <a:srgbClr val="000000"/>
                </a:solidFill>
                <a:effectLst/>
                <a:ea typeface="Times New Roman" panose="02020603050405020304" pitchFamily="18" charset="0"/>
                <a:cs typeface="Angsana New" panose="02020603050405020304" pitchFamily="18" charset="-34"/>
              </a:rPr>
              <a:t>(iv). </a:t>
            </a:r>
            <a:r>
              <a:rPr lang="en-US" sz="2200" b="1" dirty="0">
                <a:solidFill>
                  <a:srgbClr val="000000"/>
                </a:solidFill>
                <a:effectLst/>
                <a:ea typeface="Times New Roman" panose="02020603050405020304" pitchFamily="18" charset="0"/>
                <a:cs typeface="Angsana New" panose="02020603050405020304" pitchFamily="18" charset="-34"/>
              </a:rPr>
              <a:t>5 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 </a:t>
            </a:r>
            <a:r>
              <a:rPr lang="en-US" sz="2200" dirty="0">
                <a:solidFill>
                  <a:srgbClr val="000000"/>
                </a:solidFill>
                <a:effectLst/>
                <a:ea typeface="Times New Roman" panose="02020603050405020304" pitchFamily="18" charset="0"/>
                <a:cs typeface="Angsana New" panose="02020603050405020304" pitchFamily="18" charset="-34"/>
              </a:rPr>
              <a:t>(probability of </a:t>
            </a:r>
            <a:r>
              <a:rPr lang="en-US" sz="2200" b="1" i="1" dirty="0">
                <a:solidFill>
                  <a:srgbClr val="000000"/>
                </a:solidFill>
                <a:effectLst/>
                <a:ea typeface="Times New Roman" panose="02020603050405020304" pitchFamily="18" charset="0"/>
                <a:cs typeface="Angsana New" panose="02020603050405020304" pitchFamily="18" charset="-34"/>
              </a:rPr>
              <a:t>work</a:t>
            </a:r>
            <a:r>
              <a:rPr lang="en-US" sz="2200" dirty="0">
                <a:solidFill>
                  <a:srgbClr val="000000"/>
                </a:solidFill>
                <a:effectLst/>
                <a:ea typeface="Times New Roman" panose="02020603050405020304" pitchFamily="18" charset="0"/>
                <a:cs typeface="Angsana New" panose="02020603050405020304" pitchFamily="18" charset="-34"/>
              </a:rPr>
              <a:t> in </a:t>
            </a:r>
            <a:r>
              <a:rPr lang="en-US" sz="2200" b="1" i="1" dirty="0" err="1">
                <a:solidFill>
                  <a:srgbClr val="000000"/>
                </a:solidFill>
                <a:effectLst/>
                <a:ea typeface="Times New Roman" panose="02020603050405020304" pitchFamily="18" charset="0"/>
                <a:cs typeface="Angsana New" panose="02020603050405020304" pitchFamily="18" charset="-34"/>
              </a:rPr>
              <a:t>UserAction</a:t>
            </a:r>
            <a:r>
              <a:rPr lang="en-US" sz="2200" i="1" dirty="0">
                <a:solidFill>
                  <a:srgbClr val="000000"/>
                </a:solidFill>
                <a:effectLst/>
                <a:ea typeface="Times New Roman" panose="02020603050405020304" pitchFamily="18" charset="0"/>
                <a:cs typeface="Angsana New" panose="02020603050405020304" pitchFamily="18" charset="-34"/>
              </a:rPr>
              <a:t> </a:t>
            </a:r>
            <a:r>
              <a:rPr lang="en-US" sz="2200" dirty="0">
                <a:solidFill>
                  <a:srgbClr val="000000"/>
                </a:solidFill>
                <a:effectLst/>
                <a:ea typeface="Times New Roman" panose="02020603050405020304" pitchFamily="18" charset="0"/>
                <a:cs typeface="Angsana New" panose="02020603050405020304" pitchFamily="18" charset="-34"/>
              </a:rPr>
              <a:t>attribute </a:t>
            </a:r>
            <a:r>
              <a:rPr lang="en-US" sz="2200" b="1" i="1" dirty="0">
                <a:solidFill>
                  <a:srgbClr val="000000"/>
                </a:solidFill>
                <a:effectLst/>
                <a:ea typeface="Times New Roman" panose="02020603050405020304" pitchFamily="18" charset="0"/>
                <a:cs typeface="Angsana New" panose="02020603050405020304" pitchFamily="18" charset="-34"/>
              </a:rPr>
              <a:t>reads</a:t>
            </a:r>
            <a:r>
              <a:rPr lang="en-US" sz="2200" dirty="0">
                <a:solidFill>
                  <a:srgbClr val="000000"/>
                </a:solidFill>
                <a:effectLst/>
                <a:ea typeface="Times New Roman" panose="02020603050405020304" pitchFamily="18" charset="0"/>
                <a:cs typeface="Angsana New" panose="02020603050405020304" pitchFamily="18" charset="-34"/>
              </a:rPr>
              <a:t>) </a:t>
            </a:r>
          </a:p>
          <a:p>
            <a:pPr marL="114300" marR="0" indent="0" algn="just">
              <a:spcBef>
                <a:spcPts val="1200"/>
              </a:spcBef>
              <a:spcAft>
                <a:spcPts val="0"/>
              </a:spcAft>
              <a:buNone/>
            </a:pPr>
            <a:r>
              <a:rPr lang="en-US" sz="2200" dirty="0">
                <a:solidFill>
                  <a:srgbClr val="000000"/>
                </a:solidFill>
                <a:effectLst/>
                <a:ea typeface="Times New Roman" panose="02020603050405020304" pitchFamily="18" charset="0"/>
                <a:cs typeface="Angsana New" panose="02020603050405020304" pitchFamily="18" charset="-34"/>
              </a:rPr>
              <a:t>= 5 x log</a:t>
            </a:r>
            <a:r>
              <a:rPr lang="en-US" sz="2200" baseline="-25000" dirty="0">
                <a:solidFill>
                  <a:srgbClr val="000000"/>
                </a:solidFill>
                <a:effectLst/>
                <a:ea typeface="Times New Roman" panose="02020603050405020304" pitchFamily="18" charset="0"/>
                <a:cs typeface="Angsana New" panose="02020603050405020304" pitchFamily="18" charset="-34"/>
              </a:rPr>
              <a:t>2</a:t>
            </a:r>
            <a:r>
              <a:rPr lang="en-US" sz="2200" dirty="0">
                <a:solidFill>
                  <a:srgbClr val="000000"/>
                </a:solidFill>
                <a:effectLst/>
                <a:ea typeface="Times New Roman" panose="02020603050405020304" pitchFamily="18" charset="0"/>
                <a:cs typeface="Angsana New" panose="02020603050405020304" pitchFamily="18" charset="-34"/>
              </a:rPr>
              <a:t> (5 </a:t>
            </a:r>
            <a:r>
              <a:rPr lang="en-US" sz="2200" i="1" dirty="0">
                <a:solidFill>
                  <a:srgbClr val="000000"/>
                </a:solidFill>
                <a:effectLst/>
                <a:ea typeface="Times New Roman" panose="02020603050405020304" pitchFamily="18" charset="0"/>
                <a:cs typeface="Angsana New" panose="02020603050405020304" pitchFamily="18" charset="-34"/>
              </a:rPr>
              <a:t>reads</a:t>
            </a:r>
            <a:r>
              <a:rPr lang="en-US" sz="2200" dirty="0">
                <a:solidFill>
                  <a:srgbClr val="000000"/>
                </a:solidFill>
                <a:effectLst/>
                <a:ea typeface="Times New Roman" panose="02020603050405020304" pitchFamily="18" charset="0"/>
                <a:cs typeface="Angsana New" panose="02020603050405020304" pitchFamily="18" charset="-34"/>
              </a:rPr>
              <a:t>)/(5 </a:t>
            </a:r>
            <a:r>
              <a:rPr lang="en-US" sz="2200" i="1" dirty="0">
                <a:solidFill>
                  <a:srgbClr val="000000"/>
                </a:solidFill>
                <a:effectLst/>
                <a:ea typeface="Times New Roman" panose="02020603050405020304" pitchFamily="18" charset="0"/>
                <a:cs typeface="Angsana New" panose="02020603050405020304" pitchFamily="18" charset="-34"/>
              </a:rPr>
              <a:t>reads</a:t>
            </a:r>
            <a:r>
              <a:rPr lang="en-US" sz="2200" dirty="0">
                <a:solidFill>
                  <a:srgbClr val="000000"/>
                </a:solidFill>
                <a:effectLst/>
                <a:ea typeface="Times New Roman" panose="02020603050405020304" pitchFamily="18" charset="0"/>
                <a:cs typeface="Angsana New" panose="02020603050405020304" pitchFamily="18" charset="-34"/>
              </a:rPr>
              <a:t>+ 5 </a:t>
            </a:r>
            <a:r>
              <a:rPr lang="en-US" sz="2200" i="1" dirty="0">
                <a:solidFill>
                  <a:srgbClr val="000000"/>
                </a:solidFill>
                <a:effectLst/>
                <a:ea typeface="Times New Roman" panose="02020603050405020304" pitchFamily="18" charset="0"/>
                <a:cs typeface="Angsana New" panose="02020603050405020304" pitchFamily="18" charset="-34"/>
              </a:rPr>
              <a:t>skips</a:t>
            </a:r>
            <a:r>
              <a:rPr lang="en-US" sz="2200" dirty="0">
                <a:solidFill>
                  <a:srgbClr val="000000"/>
                </a:solidFill>
                <a:effectLst/>
                <a:ea typeface="Times New Roman" panose="02020603050405020304" pitchFamily="18" charset="0"/>
                <a:cs typeface="Angsana New" panose="02020603050405020304" pitchFamily="18" charset="-34"/>
              </a:rPr>
              <a:t>) = </a:t>
            </a:r>
            <a:r>
              <a:rPr lang="en-US" sz="2200" b="1" dirty="0">
                <a:solidFill>
                  <a:srgbClr val="000000"/>
                </a:solidFill>
                <a:effectLst/>
                <a:ea typeface="Times New Roman" panose="02020603050405020304" pitchFamily="18" charset="0"/>
                <a:cs typeface="Angsana New" panose="02020603050405020304" pitchFamily="18" charset="-34"/>
              </a:rPr>
              <a:t>5x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0.5</a:t>
            </a:r>
            <a:endParaRPr lang="en-US" sz="2200" b="1" dirty="0">
              <a:effectLst/>
              <a:ea typeface="Times New Roman" panose="02020603050405020304" pitchFamily="18" charset="0"/>
              <a:cs typeface="Angsana New" panose="02020603050405020304" pitchFamily="18" charset="-34"/>
            </a:endParaRPr>
          </a:p>
          <a:p>
            <a:pPr marL="114300" marR="0" indent="0" algn="just">
              <a:spcBef>
                <a:spcPts val="1200"/>
              </a:spcBef>
              <a:spcAft>
                <a:spcPts val="0"/>
              </a:spcAft>
              <a:buNone/>
            </a:pPr>
            <a:r>
              <a:rPr lang="en-US" sz="2200" dirty="0">
                <a:solidFill>
                  <a:srgbClr val="000000"/>
                </a:solidFill>
                <a:effectLst/>
                <a:ea typeface="Times New Roman" panose="02020603050405020304" pitchFamily="18" charset="0"/>
                <a:cs typeface="Angsana New" panose="02020603050405020304" pitchFamily="18" charset="-34"/>
              </a:rPr>
              <a:t>So the </a:t>
            </a:r>
            <a:r>
              <a:rPr lang="en-US" sz="2200" b="1" dirty="0">
                <a:solidFill>
                  <a:srgbClr val="000000"/>
                </a:solidFill>
                <a:effectLst/>
                <a:ea typeface="Times New Roman" panose="02020603050405020304" pitchFamily="18" charset="0"/>
                <a:cs typeface="Angsana New" panose="02020603050405020304" pitchFamily="18" charset="-34"/>
              </a:rPr>
              <a:t>log loss </a:t>
            </a:r>
            <a:r>
              <a:rPr lang="en-US" sz="2200" dirty="0">
                <a:solidFill>
                  <a:srgbClr val="000000"/>
                </a:solidFill>
                <a:effectLst/>
                <a:ea typeface="Times New Roman" panose="02020603050405020304" pitchFamily="18" charset="0"/>
                <a:cs typeface="Angsana New" panose="02020603050405020304" pitchFamily="18" charset="-34"/>
              </a:rPr>
              <a:t>= </a:t>
            </a:r>
            <a:r>
              <a:rPr lang="en-US" sz="2200" b="1" dirty="0">
                <a:solidFill>
                  <a:srgbClr val="000000"/>
                </a:solidFill>
                <a:effectLst/>
                <a:ea typeface="Times New Roman" panose="02020603050405020304" pitchFamily="18" charset="0"/>
                <a:cs typeface="Angsana New" panose="02020603050405020304" pitchFamily="18" charset="-34"/>
              </a:rPr>
              <a:t>-(4x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0.5+4x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0.5+ 5x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0.5 + 5x 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0.5)/18</a:t>
            </a:r>
            <a:endParaRPr lang="en-US" sz="2200" b="1" dirty="0">
              <a:effectLst/>
              <a:ea typeface="Times New Roman" panose="02020603050405020304" pitchFamily="18" charset="0"/>
              <a:cs typeface="Angsana New" panose="02020603050405020304" pitchFamily="18" charset="-34"/>
            </a:endParaRPr>
          </a:p>
          <a:p>
            <a:pPr marL="114300" marR="0" indent="0" algn="just">
              <a:spcBef>
                <a:spcPts val="1200"/>
              </a:spcBef>
              <a:spcAft>
                <a:spcPts val="0"/>
              </a:spcAft>
              <a:buNone/>
            </a:pPr>
            <a:r>
              <a:rPr lang="en-US" sz="2200" dirty="0">
                <a:solidFill>
                  <a:srgbClr val="000000"/>
                </a:solidFill>
                <a:effectLst/>
                <a:ea typeface="Times New Roman" panose="02020603050405020304" pitchFamily="18" charset="0"/>
                <a:cs typeface="Angsana New" panose="02020603050405020304" pitchFamily="18" charset="-34"/>
              </a:rPr>
              <a:t>Where </a:t>
            </a:r>
            <a:r>
              <a:rPr lang="en-US" sz="2200" b="1" dirty="0">
                <a:solidFill>
                  <a:srgbClr val="000000"/>
                </a:solidFill>
                <a:effectLst/>
                <a:ea typeface="Times New Roman" panose="02020603050405020304" pitchFamily="18" charset="0"/>
                <a:cs typeface="Angsana New" panose="02020603050405020304" pitchFamily="18" charset="-34"/>
              </a:rPr>
              <a:t>log</a:t>
            </a:r>
            <a:r>
              <a:rPr lang="en-US" sz="2200" b="1" baseline="-25000" dirty="0">
                <a:solidFill>
                  <a:srgbClr val="000000"/>
                </a:solidFill>
                <a:effectLst/>
                <a:ea typeface="Times New Roman" panose="02020603050405020304" pitchFamily="18" charset="0"/>
                <a:cs typeface="Angsana New" panose="02020603050405020304" pitchFamily="18" charset="-34"/>
              </a:rPr>
              <a:t>2</a:t>
            </a:r>
            <a:r>
              <a:rPr lang="en-US" sz="2200" b="1" dirty="0">
                <a:solidFill>
                  <a:srgbClr val="000000"/>
                </a:solidFill>
                <a:effectLst/>
                <a:ea typeface="Times New Roman" panose="02020603050405020304" pitchFamily="18" charset="0"/>
                <a:cs typeface="Angsana New" panose="02020603050405020304" pitchFamily="18" charset="-34"/>
              </a:rPr>
              <a:t> 0.5 =-1</a:t>
            </a:r>
            <a:endParaRPr lang="en-US" sz="2200" b="1" dirty="0">
              <a:effectLst/>
              <a:ea typeface="Times New Roman" panose="02020603050405020304" pitchFamily="18" charset="0"/>
              <a:cs typeface="Angsana New" panose="02020603050405020304" pitchFamily="18" charset="-34"/>
            </a:endParaRPr>
          </a:p>
          <a:p>
            <a:pPr marL="114300" marR="0" indent="0" algn="just">
              <a:spcBef>
                <a:spcPts val="1200"/>
              </a:spcBef>
              <a:spcAft>
                <a:spcPts val="0"/>
              </a:spcAft>
              <a:buNone/>
            </a:pPr>
            <a:r>
              <a:rPr lang="en-US" sz="2200" b="1" dirty="0">
                <a:solidFill>
                  <a:srgbClr val="000000"/>
                </a:solidFill>
                <a:effectLst/>
                <a:ea typeface="Times New Roman" panose="02020603050405020304" pitchFamily="18" charset="0"/>
                <a:cs typeface="Angsana New" panose="02020603050405020304" pitchFamily="18" charset="-34"/>
              </a:rPr>
              <a:t> </a:t>
            </a:r>
            <a:r>
              <a:rPr lang="en-US" sz="2200" b="1" u="sng" dirty="0">
                <a:solidFill>
                  <a:srgbClr val="000000"/>
                </a:solidFill>
                <a:effectLst/>
                <a:ea typeface="Times New Roman" panose="02020603050405020304" pitchFamily="18" charset="0"/>
                <a:cs typeface="Angsana New" panose="02020603050405020304" pitchFamily="18" charset="-34"/>
              </a:rPr>
              <a:t>So the log loss = (4 + 4 + 5 + 5)/18 = 1</a:t>
            </a:r>
            <a:endParaRPr lang="en-US" sz="2200" dirty="0">
              <a:effectLst/>
              <a:ea typeface="Times New Roman" panose="02020603050405020304" pitchFamily="18" charset="0"/>
              <a:cs typeface="Angsana New" panose="02020603050405020304" pitchFamily="18" charset="-34"/>
            </a:endParaRPr>
          </a:p>
          <a:p>
            <a:endParaRPr lang="en-US" dirty="0"/>
          </a:p>
        </p:txBody>
      </p:sp>
      <p:sp>
        <p:nvSpPr>
          <p:cNvPr id="4" name="Footer Placeholder 3">
            <a:extLst>
              <a:ext uri="{FF2B5EF4-FFF2-40B4-BE49-F238E27FC236}">
                <a16:creationId xmlns:a16="http://schemas.microsoft.com/office/drawing/2014/main" id="{E5447E4D-CA8A-419D-983B-FB3C91955B21}"/>
              </a:ext>
            </a:extLst>
          </p:cNvPr>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a:extLst>
              <a:ext uri="{FF2B5EF4-FFF2-40B4-BE49-F238E27FC236}">
                <a16:creationId xmlns:a16="http://schemas.microsoft.com/office/drawing/2014/main" id="{CED02219-7A29-F035-68E3-DB4C368E108A}"/>
              </a:ext>
            </a:extLst>
          </p:cNvPr>
          <p:cNvSpPr>
            <a:spLocks noGrp="1"/>
          </p:cNvSpPr>
          <p:nvPr>
            <p:ph type="sldNum" sz="quarter" idx="12"/>
          </p:nvPr>
        </p:nvSpPr>
        <p:spPr/>
        <p:txBody>
          <a:bodyPr/>
          <a:lstStyle/>
          <a:p>
            <a:pPr>
              <a:defRPr/>
            </a:pPr>
            <a:fld id="{FD7F5D48-CAB6-4231-AFBB-73821733D376}" type="slidenum">
              <a:rPr lang="en-US" smtClean="0"/>
              <a:pPr>
                <a:defRPr/>
              </a:pPr>
              <a:t>56</a:t>
            </a:fld>
            <a:endParaRPr lang="th-TH"/>
          </a:p>
        </p:txBody>
      </p:sp>
      <p:sp>
        <p:nvSpPr>
          <p:cNvPr id="6" name="Title 1">
            <a:extLst>
              <a:ext uri="{FF2B5EF4-FFF2-40B4-BE49-F238E27FC236}">
                <a16:creationId xmlns:a16="http://schemas.microsoft.com/office/drawing/2014/main" id="{833759D6-68FD-41C7-76E2-5A151D90230F}"/>
              </a:ext>
            </a:extLst>
          </p:cNvPr>
          <p:cNvSpPr>
            <a:spLocks noGrp="1"/>
          </p:cNvSpPr>
          <p:nvPr>
            <p:ph type="title"/>
          </p:nvPr>
        </p:nvSpPr>
        <p:spPr>
          <a:xfrm>
            <a:off x="514350" y="274638"/>
            <a:ext cx="9258300" cy="749300"/>
          </a:xfrm>
        </p:spPr>
        <p:txBody>
          <a:bodyPr/>
          <a:lstStyle/>
          <a:p>
            <a:r>
              <a:rPr lang="en-US" sz="4000" dirty="0"/>
              <a:t>Learning Decision Trees</a:t>
            </a:r>
          </a:p>
        </p:txBody>
      </p:sp>
    </p:spTree>
    <p:extLst>
      <p:ext uri="{BB962C8B-B14F-4D97-AF65-F5344CB8AC3E}">
        <p14:creationId xmlns:p14="http://schemas.microsoft.com/office/powerpoint/2010/main" val="1742489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57</a:t>
            </a:fld>
            <a:endParaRPr lang="th-TH"/>
          </a:p>
        </p:txBody>
      </p:sp>
      <p:pic>
        <p:nvPicPr>
          <p:cNvPr id="368642" name="Picture 2"/>
          <p:cNvPicPr>
            <a:picLocks noChangeAspect="1" noChangeArrowheads="1"/>
          </p:cNvPicPr>
          <p:nvPr/>
        </p:nvPicPr>
        <p:blipFill>
          <a:blip r:embed="rId2" cstate="print"/>
          <a:srcRect/>
          <a:stretch>
            <a:fillRect/>
          </a:stretch>
        </p:blipFill>
        <p:spPr bwMode="auto">
          <a:xfrm>
            <a:off x="671513" y="676275"/>
            <a:ext cx="8943975" cy="550545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58</a:t>
            </a:fld>
            <a:endParaRPr lang="th-TH"/>
          </a:p>
        </p:txBody>
      </p:sp>
      <p:pic>
        <p:nvPicPr>
          <p:cNvPr id="330754" name="Picture 2"/>
          <p:cNvPicPr>
            <a:picLocks noChangeAspect="1" noChangeArrowheads="1"/>
          </p:cNvPicPr>
          <p:nvPr/>
        </p:nvPicPr>
        <p:blipFill>
          <a:blip r:embed="rId2" cstate="print"/>
          <a:srcRect/>
          <a:stretch>
            <a:fillRect/>
          </a:stretch>
        </p:blipFill>
        <p:spPr bwMode="auto">
          <a:xfrm>
            <a:off x="190500" y="1143000"/>
            <a:ext cx="9806572" cy="4838700"/>
          </a:xfrm>
          <a:prstGeom prst="rect">
            <a:avLst/>
          </a:prstGeom>
          <a:noFill/>
          <a:ln w="9525">
            <a:noFill/>
            <a:miter lim="800000"/>
            <a:headEnd/>
            <a:tailEnd/>
          </a:ln>
        </p:spPr>
      </p:pic>
      <p:sp>
        <p:nvSpPr>
          <p:cNvPr id="7" name="Title 1"/>
          <p:cNvSpPr>
            <a:spLocks noGrp="1"/>
          </p:cNvSpPr>
          <p:nvPr>
            <p:ph type="title"/>
          </p:nvPr>
        </p:nvSpPr>
        <p:spPr>
          <a:xfrm>
            <a:off x="495300" y="152400"/>
            <a:ext cx="9258300" cy="792162"/>
          </a:xfrm>
        </p:spPr>
        <p:txBody>
          <a:bodyPr/>
          <a:lstStyle/>
          <a:p>
            <a:r>
              <a:rPr lang="en-US" sz="4000" dirty="0"/>
              <a:t>Learning Decision Trees</a:t>
            </a:r>
            <a:endParaRPr lang="th-TH" sz="4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92162"/>
          </a:xfrm>
        </p:spPr>
        <p:txBody>
          <a:bodyPr/>
          <a:lstStyle/>
          <a:p>
            <a:r>
              <a:rPr lang="en-US" sz="4000" dirty="0"/>
              <a:t>Expansion of Linear Regression for ML</a:t>
            </a:r>
            <a:endParaRPr lang="th-TH" sz="4000" dirty="0"/>
          </a:p>
        </p:txBody>
      </p:sp>
      <p:sp>
        <p:nvSpPr>
          <p:cNvPr id="3" name="Content Placeholder 2"/>
          <p:cNvSpPr>
            <a:spLocks noGrp="1"/>
          </p:cNvSpPr>
          <p:nvPr>
            <p:ph idx="1"/>
          </p:nvPr>
        </p:nvSpPr>
        <p:spPr>
          <a:xfrm>
            <a:off x="266700" y="1066800"/>
            <a:ext cx="9829800" cy="5334000"/>
          </a:xfrm>
        </p:spPr>
        <p:txBody>
          <a:bodyPr/>
          <a:lstStyle/>
          <a:p>
            <a:r>
              <a:rPr lang="en-US" sz="2400" b="1" dirty="0"/>
              <a:t>Linear regression functions </a:t>
            </a:r>
            <a:r>
              <a:rPr lang="en-US" sz="2400" dirty="0"/>
              <a:t>provide the basis for </a:t>
            </a:r>
            <a:r>
              <a:rPr lang="en-US" sz="2400" b="1" dirty="0"/>
              <a:t>Machine</a:t>
            </a:r>
            <a:r>
              <a:rPr lang="en-US" sz="2400" dirty="0"/>
              <a:t> </a:t>
            </a:r>
            <a:r>
              <a:rPr lang="en-US" sz="2400" b="1" dirty="0"/>
              <a:t>Learning algorithms</a:t>
            </a:r>
            <a:endParaRPr lang="en-US" sz="2400" dirty="0"/>
          </a:p>
          <a:p>
            <a:pPr lvl="1"/>
            <a:r>
              <a:rPr lang="en-US" sz="2400" dirty="0"/>
              <a:t>A </a:t>
            </a:r>
            <a:r>
              <a:rPr lang="en-US" sz="2400" b="1" dirty="0"/>
              <a:t>linear function</a:t>
            </a:r>
            <a:r>
              <a:rPr lang="en-US" sz="2400" b="1" i="1" dirty="0"/>
              <a:t> </a:t>
            </a:r>
            <a:r>
              <a:rPr lang="en-US" sz="2400" dirty="0"/>
              <a:t>is a function whose graph is a </a:t>
            </a:r>
            <a:r>
              <a:rPr lang="en-US" sz="2400" b="1" i="1" dirty="0"/>
              <a:t>straight line</a:t>
            </a:r>
          </a:p>
          <a:p>
            <a:pPr lvl="1"/>
            <a:r>
              <a:rPr lang="en-US" sz="2400" dirty="0"/>
              <a:t>That is a polynomial function of degree </a:t>
            </a:r>
            <a:r>
              <a:rPr lang="en-US" sz="2400" b="1" dirty="0"/>
              <a:t>1</a:t>
            </a:r>
            <a:r>
              <a:rPr lang="en-US" sz="2400" dirty="0"/>
              <a:t> or </a:t>
            </a:r>
            <a:r>
              <a:rPr lang="en-US" sz="2400" b="1" dirty="0"/>
              <a:t>0</a:t>
            </a:r>
            <a:r>
              <a:rPr lang="en-US" sz="2400" dirty="0"/>
              <a:t>.</a:t>
            </a:r>
          </a:p>
          <a:p>
            <a:r>
              <a:rPr lang="en-US" sz="2800" dirty="0"/>
              <a:t>When the </a:t>
            </a:r>
            <a:r>
              <a:rPr lang="en-US" sz="2800" b="1" dirty="0"/>
              <a:t>linear function </a:t>
            </a:r>
            <a:r>
              <a:rPr lang="en-US" sz="2800" dirty="0"/>
              <a:t>has only one variable, it is      </a:t>
            </a:r>
            <a:r>
              <a:rPr lang="en-US" sz="2800" b="1" i="1" dirty="0"/>
              <a:t>f</a:t>
            </a:r>
            <a:r>
              <a:rPr lang="en-US" sz="2800" b="1" dirty="0"/>
              <a:t>(</a:t>
            </a:r>
            <a:r>
              <a:rPr lang="en-US" sz="2800" b="1" i="1" dirty="0"/>
              <a:t>x</a:t>
            </a:r>
            <a:r>
              <a:rPr lang="en-US" sz="2800" b="1" dirty="0"/>
              <a:t>) = </a:t>
            </a:r>
            <a:r>
              <a:rPr lang="en-US" sz="2800" b="1" i="1" dirty="0"/>
              <a:t>ax</a:t>
            </a:r>
            <a:r>
              <a:rPr lang="en-US" sz="2800" b="1" dirty="0"/>
              <a:t> + </a:t>
            </a:r>
            <a:r>
              <a:rPr lang="en-US" sz="2800" b="1" i="1" dirty="0"/>
              <a:t>b</a:t>
            </a:r>
            <a:r>
              <a:rPr lang="en-US" sz="2800" dirty="0"/>
              <a:t>, where </a:t>
            </a:r>
            <a:r>
              <a:rPr lang="en-US" sz="2800" b="1" i="1" dirty="0"/>
              <a:t>b</a:t>
            </a:r>
            <a:r>
              <a:rPr lang="en-US" sz="2800" dirty="0"/>
              <a:t> is a constant.</a:t>
            </a:r>
          </a:p>
          <a:p>
            <a:r>
              <a:rPr lang="en-US" sz="2800" dirty="0"/>
              <a:t>The function </a:t>
            </a:r>
            <a:r>
              <a:rPr lang="en-US" sz="2800" b="1" i="1" dirty="0"/>
              <a:t>f</a:t>
            </a:r>
            <a:r>
              <a:rPr lang="en-US" sz="2800" b="1" dirty="0"/>
              <a:t>(</a:t>
            </a:r>
            <a:r>
              <a:rPr lang="en-US" sz="2800" b="1" i="1" dirty="0"/>
              <a:t>x</a:t>
            </a:r>
            <a:r>
              <a:rPr lang="en-US" sz="2800" b="1" dirty="0"/>
              <a:t>)</a:t>
            </a:r>
            <a:r>
              <a:rPr lang="en-US" sz="2800" dirty="0"/>
              <a:t> can be modified to handle a finite set of independent variables as </a:t>
            </a:r>
            <a:r>
              <a:rPr lang="en-US" sz="2800" b="1" dirty="0"/>
              <a:t>(</a:t>
            </a:r>
            <a:r>
              <a:rPr lang="en-US" sz="2800" b="1" i="1" dirty="0"/>
              <a:t>x</a:t>
            </a:r>
            <a:r>
              <a:rPr lang="en-US" sz="2800" b="1" baseline="-25000" dirty="0"/>
              <a:t>1</a:t>
            </a:r>
            <a:r>
              <a:rPr lang="en-US" sz="2800" b="1" dirty="0"/>
              <a:t>,…, </a:t>
            </a:r>
            <a:r>
              <a:rPr lang="en-US" sz="2800" b="1" i="1" dirty="0" err="1"/>
              <a:t>x</a:t>
            </a:r>
            <a:r>
              <a:rPr lang="en-US" sz="2800" b="1" i="1" baseline="-25000" dirty="0" err="1"/>
              <a:t>k</a:t>
            </a:r>
            <a:r>
              <a:rPr lang="en-US" sz="2800" b="1" dirty="0"/>
              <a:t>)</a:t>
            </a:r>
            <a:r>
              <a:rPr lang="en-US" sz="2800" dirty="0"/>
              <a:t>:  </a:t>
            </a:r>
          </a:p>
          <a:p>
            <a:pPr>
              <a:buNone/>
            </a:pPr>
            <a:r>
              <a:rPr lang="en-US" sz="2800" i="1" dirty="0"/>
              <a:t>      </a:t>
            </a:r>
            <a:r>
              <a:rPr lang="en-US" sz="2800" b="1" i="1" dirty="0"/>
              <a:t>f</a:t>
            </a:r>
            <a:r>
              <a:rPr lang="en-US" sz="2800" b="1" dirty="0"/>
              <a:t>(</a:t>
            </a:r>
            <a:r>
              <a:rPr lang="en-US" sz="2800" b="1" i="1" dirty="0"/>
              <a:t>x</a:t>
            </a:r>
            <a:r>
              <a:rPr lang="en-US" sz="2800" b="1" dirty="0"/>
              <a:t>) </a:t>
            </a:r>
            <a:r>
              <a:rPr lang="en-US" sz="2800" i="1" dirty="0"/>
              <a:t>= </a:t>
            </a:r>
            <a:r>
              <a:rPr lang="en-US" sz="2800" b="1" i="1" dirty="0"/>
              <a:t>f</a:t>
            </a:r>
            <a:r>
              <a:rPr lang="en-US" sz="2800" b="1" dirty="0"/>
              <a:t>(</a:t>
            </a:r>
            <a:r>
              <a:rPr lang="en-US" sz="2800" b="1" i="1" dirty="0"/>
              <a:t>x</a:t>
            </a:r>
            <a:r>
              <a:rPr lang="en-US" sz="2800" b="1" baseline="-25000" dirty="0"/>
              <a:t>1</a:t>
            </a:r>
            <a:r>
              <a:rPr lang="en-US" sz="2800" b="1" dirty="0"/>
              <a:t>,…, </a:t>
            </a:r>
            <a:r>
              <a:rPr lang="en-US" sz="2800" b="1" i="1" dirty="0"/>
              <a:t>x</a:t>
            </a:r>
            <a:r>
              <a:rPr lang="en-US" sz="2800" b="1" i="1" baseline="-25000" dirty="0"/>
              <a:t>k</a:t>
            </a:r>
            <a:r>
              <a:rPr lang="en-US" sz="2800" b="1" dirty="0"/>
              <a:t>) = </a:t>
            </a:r>
            <a:r>
              <a:rPr lang="en-US" sz="2800" b="1" i="1" dirty="0"/>
              <a:t>a</a:t>
            </a:r>
            <a:r>
              <a:rPr lang="en-US" sz="2800" b="1" baseline="-25000" dirty="0"/>
              <a:t>1</a:t>
            </a:r>
            <a:r>
              <a:rPr lang="en-US" sz="2800" b="1" i="1" dirty="0"/>
              <a:t>x</a:t>
            </a:r>
            <a:r>
              <a:rPr lang="en-US" sz="2800" b="1" baseline="-25000" dirty="0"/>
              <a:t>1</a:t>
            </a:r>
            <a:r>
              <a:rPr lang="en-US" sz="2800" b="1" dirty="0"/>
              <a:t> + </a:t>
            </a:r>
            <a:r>
              <a:rPr lang="en-US" sz="2800" b="1" i="1" dirty="0"/>
              <a:t>a</a:t>
            </a:r>
            <a:r>
              <a:rPr lang="en-US" sz="2800" b="1" baseline="-25000" dirty="0"/>
              <a:t>2</a:t>
            </a:r>
            <a:r>
              <a:rPr lang="en-US" sz="2800" b="1" i="1" dirty="0"/>
              <a:t>x</a:t>
            </a:r>
            <a:r>
              <a:rPr lang="en-US" sz="2800" b="1" baseline="-25000" dirty="0"/>
              <a:t>2</a:t>
            </a:r>
            <a:r>
              <a:rPr lang="en-US" sz="2800" b="1" dirty="0"/>
              <a:t> + ………..+</a:t>
            </a:r>
            <a:r>
              <a:rPr lang="en-US" sz="2800" b="1" i="1" dirty="0"/>
              <a:t> </a:t>
            </a:r>
            <a:r>
              <a:rPr lang="en-US" sz="2800" b="1" i="1" dirty="0" err="1"/>
              <a:t>a</a:t>
            </a:r>
            <a:r>
              <a:rPr lang="en-US" sz="2800" b="1" i="1" baseline="-25000" dirty="0" err="1"/>
              <a:t>k</a:t>
            </a:r>
            <a:r>
              <a:rPr lang="en-US" sz="2800" b="1" i="1" dirty="0" err="1"/>
              <a:t>x</a:t>
            </a:r>
            <a:r>
              <a:rPr lang="en-US" sz="2800" b="1" i="1" baseline="-25000" dirty="0" err="1"/>
              <a:t>k</a:t>
            </a:r>
            <a:r>
              <a:rPr lang="en-US" sz="2800" b="1" i="1" baseline="-25000" dirty="0"/>
              <a:t>  </a:t>
            </a:r>
            <a:r>
              <a:rPr lang="en-US" sz="2800" b="1" dirty="0"/>
              <a:t>+ </a:t>
            </a:r>
            <a:r>
              <a:rPr lang="en-US" sz="2800" b="1" i="1" dirty="0"/>
              <a:t>b, </a:t>
            </a:r>
            <a:r>
              <a:rPr lang="en-US" sz="2800" dirty="0"/>
              <a:t>and the graph is a hyper-plane of dimension </a:t>
            </a:r>
            <a:r>
              <a:rPr lang="en-US" sz="2800" b="1" i="1" dirty="0"/>
              <a:t>k</a:t>
            </a:r>
            <a:r>
              <a:rPr lang="en-US" sz="2800" dirty="0"/>
              <a:t>.</a:t>
            </a:r>
          </a:p>
          <a:p>
            <a:pPr lvl="1"/>
            <a:r>
              <a:rPr lang="en-US" sz="2200" dirty="0"/>
              <a:t>In geometry, a hyper-plane is a subspace whose dimension is one less than that of its ambient space.</a:t>
            </a:r>
          </a:p>
          <a:p>
            <a:pPr>
              <a:buNone/>
            </a:pPr>
            <a:endParaRPr lang="en-US" sz="2800" baseline="-25000" dirty="0"/>
          </a:p>
          <a:p>
            <a:pPr>
              <a:buNone/>
            </a:pPr>
            <a:r>
              <a:rPr lang="en-US" sz="2800" baseline="-25000" dirty="0"/>
              <a:t>   </a:t>
            </a:r>
            <a:endParaRPr lang="th-TH" sz="2800"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59</a:t>
            </a:fld>
            <a:endParaRPr lang="th-TH"/>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92162"/>
          </a:xfrm>
        </p:spPr>
        <p:txBody>
          <a:bodyPr/>
          <a:lstStyle/>
          <a:p>
            <a:r>
              <a:rPr lang="en-US" sz="4000" dirty="0"/>
              <a:t>Learning Issues - Feedback</a:t>
            </a:r>
            <a:endParaRPr lang="th-TH" sz="4000" dirty="0"/>
          </a:p>
        </p:txBody>
      </p:sp>
      <p:sp>
        <p:nvSpPr>
          <p:cNvPr id="3" name="Content Placeholder 2"/>
          <p:cNvSpPr>
            <a:spLocks noGrp="1"/>
          </p:cNvSpPr>
          <p:nvPr>
            <p:ph idx="1"/>
          </p:nvPr>
        </p:nvSpPr>
        <p:spPr>
          <a:xfrm>
            <a:off x="190500" y="1066800"/>
            <a:ext cx="9906000" cy="5059363"/>
          </a:xfrm>
        </p:spPr>
        <p:txBody>
          <a:bodyPr/>
          <a:lstStyle/>
          <a:p>
            <a:r>
              <a:rPr lang="en-US" sz="2800" dirty="0"/>
              <a:t>Learning tasks can be characterized by the </a:t>
            </a:r>
            <a:r>
              <a:rPr lang="en-US" sz="2800" b="1" dirty="0"/>
              <a:t>feedback</a:t>
            </a:r>
            <a:r>
              <a:rPr lang="en-US" sz="2800" dirty="0"/>
              <a:t> given to the learner </a:t>
            </a:r>
          </a:p>
          <a:p>
            <a:r>
              <a:rPr lang="en-US" sz="2800" dirty="0"/>
              <a:t>In </a:t>
            </a:r>
            <a:r>
              <a:rPr lang="en-US" sz="2800" b="1" dirty="0"/>
              <a:t>supervised learning</a:t>
            </a:r>
            <a:r>
              <a:rPr lang="en-US" sz="2800" dirty="0"/>
              <a:t>, what has to be learned is specified for each example: </a:t>
            </a:r>
          </a:p>
          <a:p>
            <a:pPr lvl="2"/>
            <a:r>
              <a:rPr lang="en-US" b="1" i="1" dirty="0"/>
              <a:t>Supervised classification </a:t>
            </a:r>
            <a:r>
              <a:rPr lang="en-US" dirty="0"/>
              <a:t>occurs when a trainer provides the classification for each example. </a:t>
            </a:r>
          </a:p>
          <a:p>
            <a:pPr lvl="2"/>
            <a:r>
              <a:rPr lang="en-US" b="1" i="1" dirty="0"/>
              <a:t>Supervised learning </a:t>
            </a:r>
            <a:r>
              <a:rPr lang="en-US" dirty="0"/>
              <a:t>occurs when the agent is given immediate feedback about the value of each action.</a:t>
            </a:r>
          </a:p>
          <a:p>
            <a:r>
              <a:rPr lang="en-US" sz="2800" b="1" dirty="0"/>
              <a:t>Unsupervised learning </a:t>
            </a:r>
            <a:r>
              <a:rPr lang="en-US" sz="2800" dirty="0"/>
              <a:t>occurs when </a:t>
            </a:r>
            <a:r>
              <a:rPr lang="en-US" sz="2800" i="1" dirty="0"/>
              <a:t>no classifications are given</a:t>
            </a:r>
          </a:p>
          <a:p>
            <a:pPr lvl="1"/>
            <a:r>
              <a:rPr lang="en-US" sz="2400" dirty="0"/>
              <a:t> The learner must discover the classification/categories and regularities within the data. </a:t>
            </a:r>
          </a:p>
          <a:p>
            <a:pPr lvl="1"/>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a:t>
            </a:fld>
            <a:endParaRPr lang="th-TH"/>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152400"/>
            <a:ext cx="9258300" cy="990600"/>
          </a:xfrm>
        </p:spPr>
        <p:txBody>
          <a:bodyPr/>
          <a:lstStyle/>
          <a:p>
            <a:r>
              <a:rPr lang="en-US" sz="4000" dirty="0"/>
              <a:t>Linear Regression and Classification</a:t>
            </a:r>
            <a:endParaRPr lang="th-TH" sz="4000" dirty="0"/>
          </a:p>
        </p:txBody>
      </p:sp>
      <p:sp>
        <p:nvSpPr>
          <p:cNvPr id="3" name="Content Placeholder 2"/>
          <p:cNvSpPr>
            <a:spLocks noGrp="1"/>
          </p:cNvSpPr>
          <p:nvPr>
            <p:ph idx="1"/>
          </p:nvPr>
        </p:nvSpPr>
        <p:spPr>
          <a:xfrm>
            <a:off x="266700" y="1143000"/>
            <a:ext cx="9677400" cy="4983163"/>
          </a:xfrm>
        </p:spPr>
        <p:txBody>
          <a:bodyPr/>
          <a:lstStyle/>
          <a:p>
            <a:r>
              <a:rPr lang="en-US" sz="2400" dirty="0"/>
              <a:t>Suppose the </a:t>
            </a:r>
            <a:r>
              <a:rPr lang="en-US" sz="2400" b="1" dirty="0"/>
              <a:t>input features </a:t>
            </a:r>
            <a:r>
              <a:rPr lang="en-US" sz="2400" dirty="0"/>
              <a:t>are </a:t>
            </a:r>
            <a:r>
              <a:rPr lang="en-US" sz="2400" b="1" i="1" dirty="0"/>
              <a:t>X</a:t>
            </a:r>
            <a:r>
              <a:rPr lang="en-US" sz="2400" b="1" baseline="-25000" dirty="0"/>
              <a:t>1</a:t>
            </a:r>
            <a:r>
              <a:rPr lang="en-US" sz="2400" i="1" dirty="0"/>
              <a:t>, . . . ,</a:t>
            </a:r>
            <a:r>
              <a:rPr lang="en-US" sz="2400" b="1" i="1" dirty="0"/>
              <a:t>X</a:t>
            </a:r>
            <a:r>
              <a:rPr lang="en-US" sz="2400" b="1" i="1" baseline="-25000" dirty="0"/>
              <a:t>n</a:t>
            </a:r>
            <a:r>
              <a:rPr lang="en-US" sz="2400" i="1" dirty="0"/>
              <a:t>. </a:t>
            </a:r>
            <a:r>
              <a:rPr lang="en-US" sz="2400" dirty="0"/>
              <a:t>A </a:t>
            </a:r>
            <a:r>
              <a:rPr lang="en-US" sz="2400" b="1" dirty="0"/>
              <a:t>linear function </a:t>
            </a:r>
            <a:r>
              <a:rPr lang="en-US" sz="2400" dirty="0"/>
              <a:t>of these features is a function of the form:</a:t>
            </a:r>
          </a:p>
          <a:p>
            <a:endParaRPr lang="en-US" sz="2400" i="1" dirty="0"/>
          </a:p>
          <a:p>
            <a:pPr>
              <a:buNone/>
            </a:pPr>
            <a:endParaRPr lang="en-US" sz="2400" i="1" dirty="0"/>
          </a:p>
          <a:p>
            <a:pPr>
              <a:buNone/>
            </a:pPr>
            <a:r>
              <a:rPr lang="en-US" sz="2400" dirty="0"/>
              <a:t>       where       </a:t>
            </a:r>
            <a:r>
              <a:rPr lang="en-US" sz="2400" i="1" dirty="0"/>
              <a:t>= </a:t>
            </a:r>
            <a:r>
              <a:rPr lang="pl-PL" sz="2400" i="1" dirty="0"/>
              <a:t>w</a:t>
            </a:r>
            <a:r>
              <a:rPr lang="en-US" sz="2400" baseline="-25000" dirty="0"/>
              <a:t>1</a:t>
            </a:r>
            <a:r>
              <a:rPr lang="pl-PL" sz="2400" i="1" dirty="0"/>
              <a:t> </a:t>
            </a:r>
            <a:r>
              <a:rPr lang="en-US" sz="2400" i="1" dirty="0"/>
              <a:t>, . . . ,</a:t>
            </a:r>
            <a:r>
              <a:rPr lang="pl-PL" sz="2400" i="1" dirty="0"/>
              <a:t> w</a:t>
            </a:r>
            <a:r>
              <a:rPr lang="pl-PL" sz="2400" i="1" baseline="-25000" dirty="0"/>
              <a:t>n</a:t>
            </a:r>
            <a:r>
              <a:rPr lang="en-US" sz="2400" i="1" dirty="0"/>
              <a:t> </a:t>
            </a:r>
            <a:r>
              <a:rPr lang="en-US" sz="2400" dirty="0"/>
              <a:t>is a tuple of weights.</a:t>
            </a:r>
          </a:p>
          <a:p>
            <a:r>
              <a:rPr lang="en-US" sz="2400" dirty="0"/>
              <a:t>Consider only one target, </a:t>
            </a:r>
            <a:r>
              <a:rPr lang="en-US" sz="2400" b="1" i="1" dirty="0"/>
              <a:t>Y</a:t>
            </a:r>
            <a:r>
              <a:rPr lang="en-US" sz="2400" i="1" dirty="0"/>
              <a:t>. </a:t>
            </a:r>
            <a:r>
              <a:rPr lang="en-US" sz="2400" dirty="0"/>
              <a:t>Suppose a set </a:t>
            </a:r>
            <a:r>
              <a:rPr lang="en-US" sz="2400" b="1" i="1" dirty="0"/>
              <a:t>E </a:t>
            </a:r>
            <a:r>
              <a:rPr lang="en-US" sz="2400" dirty="0"/>
              <a:t>of examples exists</a:t>
            </a:r>
            <a:r>
              <a:rPr lang="en-US" sz="2400" i="1" dirty="0"/>
              <a:t>, </a:t>
            </a:r>
            <a:r>
              <a:rPr lang="en-US" sz="2400" dirty="0"/>
              <a:t>where each example </a:t>
            </a:r>
            <a:r>
              <a:rPr lang="en-US" sz="2400" b="1" i="1" dirty="0"/>
              <a:t>e ∈ E</a:t>
            </a:r>
            <a:r>
              <a:rPr lang="en-US" sz="2400" i="1" dirty="0"/>
              <a:t> </a:t>
            </a:r>
            <a:r>
              <a:rPr lang="en-US" sz="2400" dirty="0"/>
              <a:t>has values </a:t>
            </a:r>
            <a:r>
              <a:rPr lang="en-US" sz="2400" b="1" i="1" dirty="0" err="1"/>
              <a:t>val</a:t>
            </a:r>
            <a:r>
              <a:rPr lang="en-US" sz="2400" b="1" dirty="0"/>
              <a:t>(</a:t>
            </a:r>
            <a:r>
              <a:rPr lang="en-US" sz="2400" b="1" i="1" dirty="0"/>
              <a:t>e, X</a:t>
            </a:r>
            <a:r>
              <a:rPr lang="en-US" sz="2400" b="1" i="1" baseline="-25000" dirty="0"/>
              <a:t>i</a:t>
            </a:r>
            <a:r>
              <a:rPr lang="en-US" sz="2400" b="1" dirty="0"/>
              <a:t>)</a:t>
            </a:r>
            <a:r>
              <a:rPr lang="en-US" sz="2400" i="1" dirty="0"/>
              <a:t> </a:t>
            </a:r>
            <a:r>
              <a:rPr lang="en-US" sz="2400" dirty="0"/>
              <a:t>for feature </a:t>
            </a:r>
            <a:r>
              <a:rPr lang="en-US" sz="2400" b="1" i="1" dirty="0"/>
              <a:t>X</a:t>
            </a:r>
            <a:r>
              <a:rPr lang="en-US" sz="2400" b="1" i="1" baseline="-25000" dirty="0"/>
              <a:t>i</a:t>
            </a:r>
            <a:r>
              <a:rPr lang="en-US" sz="2400" i="1" dirty="0"/>
              <a:t> </a:t>
            </a:r>
            <a:r>
              <a:rPr lang="en-US" sz="2400" dirty="0"/>
              <a:t>and has an observed value</a:t>
            </a:r>
            <a:r>
              <a:rPr lang="en-US" sz="2400" i="1" dirty="0"/>
              <a:t> </a:t>
            </a:r>
            <a:r>
              <a:rPr lang="en-US" sz="2400" b="1" i="1" dirty="0" err="1"/>
              <a:t>val</a:t>
            </a:r>
            <a:r>
              <a:rPr lang="en-US" sz="2400" b="1" dirty="0"/>
              <a:t>(</a:t>
            </a:r>
            <a:r>
              <a:rPr lang="en-US" sz="2400" b="1" i="1" dirty="0"/>
              <a:t>e, Y</a:t>
            </a:r>
            <a:r>
              <a:rPr lang="en-US" sz="2400" b="1" dirty="0"/>
              <a:t>)</a:t>
            </a:r>
            <a:r>
              <a:rPr lang="en-US" sz="2400" i="1" dirty="0"/>
              <a:t>. </a:t>
            </a:r>
            <a:r>
              <a:rPr lang="en-US" sz="2400" dirty="0"/>
              <a:t>The predicted value is thus</a:t>
            </a:r>
            <a:endParaRPr lang="th-TH" sz="2400"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60</a:t>
            </a:fld>
            <a:endParaRPr lang="th-TH" dirty="0"/>
          </a:p>
        </p:txBody>
      </p:sp>
      <p:graphicFrame>
        <p:nvGraphicFramePr>
          <p:cNvPr id="6" name="Object 5"/>
          <p:cNvGraphicFramePr>
            <a:graphicFrameLocks noChangeAspect="1"/>
          </p:cNvGraphicFramePr>
          <p:nvPr/>
        </p:nvGraphicFramePr>
        <p:xfrm>
          <a:off x="1638300" y="1981200"/>
          <a:ext cx="6264275" cy="3730625"/>
        </p:xfrm>
        <a:graphic>
          <a:graphicData uri="http://schemas.openxmlformats.org/presentationml/2006/ole">
            <mc:AlternateContent xmlns:mc="http://schemas.openxmlformats.org/markup-compatibility/2006">
              <mc:Choice xmlns:v="urn:schemas-microsoft-com:vml" Requires="v">
                <p:oleObj name="Equation" r:id="rId2" imgW="1955520" imgH="1180800" progId="Equation.3">
                  <p:embed/>
                </p:oleObj>
              </mc:Choice>
              <mc:Fallback>
                <p:oleObj name="Equation" r:id="rId2" imgW="1955520" imgH="118080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981200"/>
                        <a:ext cx="6264275" cy="3730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1866900" y="2819400"/>
          <a:ext cx="457200" cy="914400"/>
        </p:xfrm>
        <a:graphic>
          <a:graphicData uri="http://schemas.openxmlformats.org/presentationml/2006/ole">
            <mc:AlternateContent xmlns:mc="http://schemas.openxmlformats.org/markup-compatibility/2006">
              <mc:Choice xmlns:v="urn:schemas-microsoft-com:vml" Requires="v">
                <p:oleObj name="Equation" r:id="rId4" imgW="152280" imgH="482400" progId="Equation.3">
                  <p:embed/>
                </p:oleObj>
              </mc:Choice>
              <mc:Fallback>
                <p:oleObj name="Equation" r:id="rId4" imgW="152280" imgH="4824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2819400"/>
                        <a:ext cx="457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0452" name="Picture 4"/>
          <p:cNvPicPr>
            <a:picLocks noChangeAspect="1" noChangeArrowheads="1"/>
          </p:cNvPicPr>
          <p:nvPr/>
        </p:nvPicPr>
        <p:blipFill>
          <a:blip r:embed="rId6" cstate="print"/>
          <a:srcRect/>
          <a:stretch>
            <a:fillRect/>
          </a:stretch>
        </p:blipFill>
        <p:spPr bwMode="auto">
          <a:xfrm>
            <a:off x="1257300" y="4648200"/>
            <a:ext cx="7286625" cy="136207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 and Classification</a:t>
            </a:r>
            <a:endParaRPr lang="th-TH" sz="4000" dirty="0"/>
          </a:p>
        </p:txBody>
      </p:sp>
      <p:sp>
        <p:nvSpPr>
          <p:cNvPr id="3" name="Content Placeholder 2"/>
          <p:cNvSpPr>
            <a:spLocks noGrp="1"/>
          </p:cNvSpPr>
          <p:nvPr>
            <p:ph idx="1"/>
          </p:nvPr>
        </p:nvSpPr>
        <p:spPr>
          <a:xfrm>
            <a:off x="495300" y="1447800"/>
            <a:ext cx="8991600" cy="4678363"/>
          </a:xfrm>
        </p:spPr>
        <p:txBody>
          <a:bodyPr/>
          <a:lstStyle/>
          <a:p>
            <a:r>
              <a:rPr lang="en-US" sz="2800" dirty="0"/>
              <a:t>The </a:t>
            </a:r>
            <a:r>
              <a:rPr lang="en-US" sz="2800" b="1" dirty="0"/>
              <a:t>sum-of-squares error </a:t>
            </a:r>
            <a:r>
              <a:rPr lang="en-US" sz="2800" dirty="0"/>
              <a:t>on examples </a:t>
            </a:r>
            <a:r>
              <a:rPr lang="en-US" sz="2800" b="1" i="1" dirty="0"/>
              <a:t>E </a:t>
            </a:r>
            <a:r>
              <a:rPr lang="en-US" sz="2800" dirty="0"/>
              <a:t>for target </a:t>
            </a:r>
            <a:r>
              <a:rPr lang="en-US" sz="2800" b="1" i="1" dirty="0"/>
              <a:t>Y</a:t>
            </a:r>
            <a:r>
              <a:rPr lang="en-US" sz="2800" i="1" dirty="0"/>
              <a:t> </a:t>
            </a:r>
            <a:r>
              <a:rPr lang="en-US" sz="2800" dirty="0"/>
              <a:t>is</a:t>
            </a:r>
          </a:p>
          <a:p>
            <a:pPr>
              <a:buNone/>
            </a:pPr>
            <a:endParaRPr lang="en-US" sz="2800" dirty="0"/>
          </a:p>
          <a:p>
            <a:pPr>
              <a:buNone/>
            </a:pPr>
            <a:endParaRPr lang="en-US" sz="2800" dirty="0"/>
          </a:p>
          <a:p>
            <a:endParaRPr lang="en-US" sz="2800" dirty="0"/>
          </a:p>
          <a:p>
            <a:endParaRPr lang="en-US" sz="2800" dirty="0"/>
          </a:p>
          <a:p>
            <a:endParaRPr lang="en-US" sz="2800" dirty="0"/>
          </a:p>
          <a:p>
            <a:r>
              <a:rPr lang="en-US" sz="2800" dirty="0"/>
              <a:t>In this linear case, the </a:t>
            </a:r>
            <a:r>
              <a:rPr lang="en-US" sz="2800" b="1" dirty="0"/>
              <a:t>weights</a:t>
            </a:r>
            <a:r>
              <a:rPr lang="en-US" sz="2800" dirty="0"/>
              <a:t> that minimize the </a:t>
            </a:r>
            <a:r>
              <a:rPr lang="en-US" sz="2800" b="1" dirty="0"/>
              <a:t>error </a:t>
            </a:r>
            <a:r>
              <a:rPr lang="en-US" sz="2800" dirty="0"/>
              <a:t>can be computed analytically.</a:t>
            </a:r>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61</a:t>
            </a:fld>
            <a:endParaRPr lang="th-TH"/>
          </a:p>
        </p:txBody>
      </p:sp>
      <p:pic>
        <p:nvPicPr>
          <p:cNvPr id="2051" name="Picture 3"/>
          <p:cNvPicPr>
            <a:picLocks noChangeAspect="1" noChangeArrowheads="1"/>
          </p:cNvPicPr>
          <p:nvPr/>
        </p:nvPicPr>
        <p:blipFill>
          <a:blip r:embed="rId2" cstate="print"/>
          <a:srcRect/>
          <a:stretch>
            <a:fillRect/>
          </a:stretch>
        </p:blipFill>
        <p:spPr bwMode="auto">
          <a:xfrm>
            <a:off x="723900" y="2438400"/>
            <a:ext cx="8915400" cy="22860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92162"/>
          </a:xfrm>
        </p:spPr>
        <p:txBody>
          <a:bodyPr/>
          <a:lstStyle/>
          <a:p>
            <a:r>
              <a:rPr lang="en-US" sz="4000" dirty="0"/>
              <a:t>Linear Regression and Classification</a:t>
            </a:r>
            <a:endParaRPr lang="th-TH" sz="4000" dirty="0"/>
          </a:p>
        </p:txBody>
      </p:sp>
      <p:sp>
        <p:nvSpPr>
          <p:cNvPr id="3" name="Content Placeholder 2"/>
          <p:cNvSpPr>
            <a:spLocks noGrp="1"/>
          </p:cNvSpPr>
          <p:nvPr>
            <p:ph idx="1"/>
          </p:nvPr>
        </p:nvSpPr>
        <p:spPr>
          <a:xfrm>
            <a:off x="266700" y="1295400"/>
            <a:ext cx="9753600" cy="4830763"/>
          </a:xfrm>
        </p:spPr>
        <p:txBody>
          <a:bodyPr/>
          <a:lstStyle/>
          <a:p>
            <a:r>
              <a:rPr lang="en-US" sz="2400" b="1" dirty="0"/>
              <a:t>Gradient descent </a:t>
            </a:r>
            <a:r>
              <a:rPr lang="en-US" sz="2400" dirty="0"/>
              <a:t>is an iterative method to find the </a:t>
            </a:r>
            <a:r>
              <a:rPr lang="en-US" sz="2400" b="1" i="1" dirty="0"/>
              <a:t>minimum </a:t>
            </a:r>
            <a:r>
              <a:rPr lang="en-US" sz="2400" dirty="0"/>
              <a:t>of a function (</a:t>
            </a:r>
            <a:r>
              <a:rPr lang="en-US" sz="2400" i="1" dirty="0"/>
              <a:t>gradient descent will be very clear from the </a:t>
            </a:r>
            <a:r>
              <a:rPr lang="en-US" sz="2400" b="1" i="1" dirty="0"/>
              <a:t>perceptron learning</a:t>
            </a:r>
            <a:r>
              <a:rPr lang="en-US" sz="2400" i="1" dirty="0"/>
              <a:t> section</a:t>
            </a:r>
            <a:r>
              <a:rPr lang="en-US" sz="2400" dirty="0"/>
              <a:t>). </a:t>
            </a:r>
          </a:p>
          <a:p>
            <a:r>
              <a:rPr lang="en-US" sz="2400" b="1" dirty="0"/>
              <a:t>Gradient descent </a:t>
            </a:r>
            <a:r>
              <a:rPr lang="en-US" sz="2400" dirty="0"/>
              <a:t>starts with an initial set of weights; in each step, it decreases each </a:t>
            </a:r>
            <a:r>
              <a:rPr lang="en-US" sz="2400" b="1" i="1" dirty="0"/>
              <a:t>weight </a:t>
            </a:r>
            <a:r>
              <a:rPr lang="en-US" sz="2400" dirty="0"/>
              <a:t>in proportion to its partial derivative:</a:t>
            </a:r>
          </a:p>
          <a:p>
            <a:endParaRPr lang="en-US" sz="2800" dirty="0"/>
          </a:p>
          <a:p>
            <a:pPr lvl="1"/>
            <a:endParaRPr lang="en-US" sz="2000" dirty="0"/>
          </a:p>
          <a:p>
            <a:pPr lvl="1"/>
            <a:r>
              <a:rPr lang="en-US" sz="2400" dirty="0"/>
              <a:t>where </a:t>
            </a:r>
            <a:r>
              <a:rPr lang="en-US" sz="2400" i="1" dirty="0"/>
              <a:t>η, the gradient descent step size, is called the </a:t>
            </a:r>
            <a:r>
              <a:rPr lang="en-US" sz="2400" b="1" i="1" dirty="0"/>
              <a:t>learning rate. </a:t>
            </a:r>
            <a:r>
              <a:rPr lang="en-US" sz="2400" dirty="0"/>
              <a:t>The learning rate, as well as the features and the data, is given as input to the learning algorithm. The partial derivative specifies how much a small change in the weight would change the error.</a:t>
            </a:r>
            <a:endParaRPr lang="th-TH" sz="2400" dirty="0"/>
          </a:p>
          <a:p>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62</a:t>
            </a:fld>
            <a:endParaRPr lang="th-TH" dirty="0"/>
          </a:p>
        </p:txBody>
      </p:sp>
      <p:pic>
        <p:nvPicPr>
          <p:cNvPr id="156674" name="Picture 2"/>
          <p:cNvPicPr>
            <a:picLocks noChangeAspect="1" noChangeArrowheads="1"/>
          </p:cNvPicPr>
          <p:nvPr/>
        </p:nvPicPr>
        <p:blipFill>
          <a:blip r:embed="rId2" cstate="print"/>
          <a:srcRect/>
          <a:stretch>
            <a:fillRect/>
          </a:stretch>
        </p:blipFill>
        <p:spPr bwMode="auto">
          <a:xfrm>
            <a:off x="3390900" y="2905125"/>
            <a:ext cx="4448175" cy="104775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 and Classification</a:t>
            </a:r>
            <a:endParaRPr lang="th-TH" sz="4000" dirty="0"/>
          </a:p>
        </p:txBody>
      </p:sp>
      <p:sp>
        <p:nvSpPr>
          <p:cNvPr id="3" name="Content Placeholder 2"/>
          <p:cNvSpPr>
            <a:spLocks noGrp="1"/>
          </p:cNvSpPr>
          <p:nvPr>
            <p:ph idx="1"/>
          </p:nvPr>
        </p:nvSpPr>
        <p:spPr>
          <a:xfrm>
            <a:off x="266700" y="1447800"/>
            <a:ext cx="9829800" cy="4678363"/>
          </a:xfrm>
        </p:spPr>
        <p:txBody>
          <a:bodyPr/>
          <a:lstStyle/>
          <a:p>
            <a:r>
              <a:rPr lang="en-US" sz="2800" dirty="0"/>
              <a:t>Consider minimizing the </a:t>
            </a:r>
            <a:r>
              <a:rPr lang="en-US" sz="2800" b="1" dirty="0"/>
              <a:t>sum-of-squares error</a:t>
            </a:r>
            <a:r>
              <a:rPr lang="en-US" sz="2800" dirty="0"/>
              <a:t>. The error is a sum over the examples. The partial derivative of a sum is the sum of the partial For each example </a:t>
            </a:r>
            <a:r>
              <a:rPr lang="en-US" sz="2800" b="1" i="1" dirty="0"/>
              <a:t>e</a:t>
            </a:r>
            <a:r>
              <a:rPr lang="en-US" sz="2800" i="1" dirty="0"/>
              <a:t>, let         </a:t>
            </a:r>
            <a:r>
              <a:rPr lang="en-US" sz="2800" b="1" i="1" dirty="0"/>
              <a:t>δ </a:t>
            </a:r>
            <a:r>
              <a:rPr lang="en-US" sz="2800" b="1" dirty="0"/>
              <a:t>= </a:t>
            </a:r>
            <a:r>
              <a:rPr lang="en-US" sz="2800" b="1" i="1" dirty="0" err="1"/>
              <a:t>val</a:t>
            </a:r>
            <a:r>
              <a:rPr lang="en-US" sz="2800" b="1" dirty="0"/>
              <a:t>(</a:t>
            </a:r>
            <a:r>
              <a:rPr lang="en-US" sz="2800" b="1" i="1" dirty="0"/>
              <a:t>e</a:t>
            </a:r>
            <a:r>
              <a:rPr lang="en-US" sz="2800" b="1" dirty="0"/>
              <a:t>,</a:t>
            </a:r>
            <a:r>
              <a:rPr lang="en-US" sz="2800" b="1" i="1" dirty="0"/>
              <a:t> Y</a:t>
            </a:r>
            <a:r>
              <a:rPr lang="en-US" sz="2800" b="1" dirty="0"/>
              <a:t>)</a:t>
            </a:r>
            <a:r>
              <a:rPr lang="en-US" sz="2800" b="1" i="1" dirty="0"/>
              <a:t> − pval</a:t>
            </a:r>
            <a:r>
              <a:rPr lang="en-US" sz="2800" b="1" i="1" baseline="30000" dirty="0"/>
              <a:t>w</a:t>
            </a:r>
            <a:r>
              <a:rPr lang="en-US" sz="2800" b="1" dirty="0"/>
              <a:t>(</a:t>
            </a:r>
            <a:r>
              <a:rPr lang="en-US" sz="2800" b="1" i="1" dirty="0"/>
              <a:t>e</a:t>
            </a:r>
            <a:r>
              <a:rPr lang="en-US" sz="2800" b="1" dirty="0"/>
              <a:t>,</a:t>
            </a:r>
            <a:r>
              <a:rPr lang="en-US" sz="2800" b="1" i="1" dirty="0"/>
              <a:t> Y</a:t>
            </a:r>
            <a:r>
              <a:rPr lang="en-US" sz="2800" b="1" dirty="0"/>
              <a:t>) = error.</a:t>
            </a:r>
            <a:r>
              <a:rPr lang="en-US" sz="2800" b="1" i="1" dirty="0"/>
              <a:t> </a:t>
            </a:r>
            <a:r>
              <a:rPr lang="en-US" sz="2800" dirty="0"/>
              <a:t>Thus, each example </a:t>
            </a:r>
            <a:r>
              <a:rPr lang="en-US" sz="2800" b="1" i="1" dirty="0"/>
              <a:t>e</a:t>
            </a:r>
            <a:r>
              <a:rPr lang="en-US" sz="2800" i="1" dirty="0"/>
              <a:t> </a:t>
            </a:r>
            <a:r>
              <a:rPr lang="en-US" sz="2800" dirty="0"/>
              <a:t>updates each weight </a:t>
            </a:r>
            <a:r>
              <a:rPr lang="en-US" sz="2800" b="1" i="1" dirty="0"/>
              <a:t>w</a:t>
            </a:r>
            <a:r>
              <a:rPr lang="en-US" sz="2800" b="1" i="1" baseline="-25000" dirty="0"/>
              <a:t>i</a:t>
            </a:r>
            <a:r>
              <a:rPr lang="en-US" sz="2800" dirty="0"/>
              <a:t>:</a:t>
            </a:r>
          </a:p>
          <a:p>
            <a:endParaRPr lang="en-US" sz="2800" dirty="0"/>
          </a:p>
          <a:p>
            <a:pPr lvl="1"/>
            <a:r>
              <a:rPr lang="en-US" sz="2400" dirty="0"/>
              <a:t>Algorithm, </a:t>
            </a:r>
            <a:r>
              <a:rPr lang="en-US" sz="2400" b="1" i="1" dirty="0" err="1"/>
              <a:t>LinearLearner</a:t>
            </a:r>
            <a:r>
              <a:rPr lang="en-US" sz="2400" b="1" dirty="0"/>
              <a:t>(</a:t>
            </a:r>
            <a:r>
              <a:rPr lang="en-US" sz="2400" b="1" i="1" dirty="0"/>
              <a:t>X, Y, E, η</a:t>
            </a:r>
            <a:r>
              <a:rPr lang="en-US" sz="2400" b="1" dirty="0"/>
              <a:t>)</a:t>
            </a:r>
            <a:r>
              <a:rPr lang="en-US" sz="2400" dirty="0"/>
              <a:t>,</a:t>
            </a:r>
            <a:r>
              <a:rPr lang="en-US" sz="2400" i="1" dirty="0"/>
              <a:t> </a:t>
            </a:r>
            <a:r>
              <a:rPr lang="en-US" sz="2400" dirty="0"/>
              <a:t>for learning a </a:t>
            </a:r>
            <a:r>
              <a:rPr lang="en-US" sz="2400" b="1" dirty="0"/>
              <a:t>linear function</a:t>
            </a:r>
            <a:r>
              <a:rPr lang="en-US" sz="2400" dirty="0"/>
              <a:t> for minimizing </a:t>
            </a:r>
            <a:r>
              <a:rPr lang="en-US" sz="2400" b="1" dirty="0"/>
              <a:t>the sum-of-squares error (SOSE)</a:t>
            </a:r>
            <a:r>
              <a:rPr lang="en-US" sz="2400" dirty="0"/>
              <a:t>. </a:t>
            </a:r>
            <a:endParaRPr lang="th-TH" sz="2000"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63</a:t>
            </a:fld>
            <a:endParaRPr lang="th-TH" dirty="0"/>
          </a:p>
        </p:txBody>
      </p:sp>
      <p:pic>
        <p:nvPicPr>
          <p:cNvPr id="5122" name="Picture 2"/>
          <p:cNvPicPr>
            <a:picLocks noChangeAspect="1" noChangeArrowheads="1"/>
          </p:cNvPicPr>
          <p:nvPr/>
        </p:nvPicPr>
        <p:blipFill>
          <a:blip r:embed="rId2" cstate="print"/>
          <a:srcRect/>
          <a:stretch>
            <a:fillRect/>
          </a:stretch>
        </p:blipFill>
        <p:spPr bwMode="auto">
          <a:xfrm>
            <a:off x="3238500" y="3581400"/>
            <a:ext cx="5029200" cy="6096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563562"/>
          </a:xfrm>
        </p:spPr>
        <p:txBody>
          <a:bodyPr/>
          <a:lstStyle/>
          <a:p>
            <a:r>
              <a:rPr lang="en-US" sz="4000" dirty="0"/>
              <a:t>Linear Regression and Classification</a:t>
            </a:r>
            <a:endParaRPr lang="th-TH" sz="4000" dirty="0"/>
          </a:p>
        </p:txBody>
      </p:sp>
      <p:sp>
        <p:nvSpPr>
          <p:cNvPr id="3" name="Content Placeholder 2"/>
          <p:cNvSpPr>
            <a:spLocks noGrp="1"/>
          </p:cNvSpPr>
          <p:nvPr>
            <p:ph idx="1"/>
          </p:nvPr>
        </p:nvSpPr>
        <p:spPr>
          <a:xfrm>
            <a:off x="0" y="1066800"/>
            <a:ext cx="10287000" cy="5059363"/>
          </a:xfrm>
        </p:spPr>
        <p:txBody>
          <a:bodyPr/>
          <a:lstStyle/>
          <a:p>
            <a:r>
              <a:rPr lang="en-US" sz="2400" b="1" dirty="0"/>
              <a:t>Linear regression </a:t>
            </a:r>
            <a:r>
              <a:rPr lang="en-US" sz="2400" dirty="0"/>
              <a:t>is the problem of fitting a linear function to a set of </a:t>
            </a:r>
            <a:r>
              <a:rPr lang="en-US" sz="2400" b="1" dirty="0"/>
              <a:t>training examples</a:t>
            </a:r>
            <a:r>
              <a:rPr lang="en-US" sz="2400" dirty="0"/>
              <a:t>, in which the </a:t>
            </a:r>
            <a:r>
              <a:rPr lang="en-US" sz="2400" b="1" dirty="0"/>
              <a:t>input </a:t>
            </a:r>
            <a:r>
              <a:rPr lang="en-US" sz="2400" dirty="0"/>
              <a:t>and </a:t>
            </a:r>
            <a:r>
              <a:rPr lang="en-US" sz="2400" b="1" dirty="0"/>
              <a:t>target</a:t>
            </a:r>
            <a:r>
              <a:rPr lang="en-US" sz="2400" dirty="0"/>
              <a:t> features are numeric.</a:t>
            </a:r>
          </a:p>
          <a:p>
            <a:r>
              <a:rPr lang="en-US" sz="2400" dirty="0"/>
              <a:t>Suppose the input features, </a:t>
            </a:r>
            <a:r>
              <a:rPr lang="en-US" sz="2400" b="1" i="1" dirty="0"/>
              <a:t>X</a:t>
            </a:r>
            <a:r>
              <a:rPr lang="en-US" sz="2400" b="1" baseline="-25000" dirty="0"/>
              <a:t>1</a:t>
            </a:r>
            <a:r>
              <a:rPr lang="en-US" sz="2400" dirty="0"/>
              <a:t>, . . . ,</a:t>
            </a:r>
            <a:r>
              <a:rPr lang="en-US" sz="2400" b="1" i="1" dirty="0"/>
              <a:t>X</a:t>
            </a:r>
            <a:r>
              <a:rPr lang="en-US" sz="2400" b="1" i="1" baseline="-25000" dirty="0"/>
              <a:t>n</a:t>
            </a:r>
            <a:r>
              <a:rPr lang="en-US" sz="2400" dirty="0"/>
              <a:t>, are all </a:t>
            </a:r>
            <a:r>
              <a:rPr lang="en-US" sz="2400" b="1" dirty="0"/>
              <a:t>numeric </a:t>
            </a:r>
            <a:r>
              <a:rPr lang="en-US" sz="2400" dirty="0"/>
              <a:t>and there is a single </a:t>
            </a:r>
            <a:r>
              <a:rPr lang="en-US" sz="2400" b="1" dirty="0"/>
              <a:t>target feature </a:t>
            </a:r>
            <a:r>
              <a:rPr lang="en-US" sz="2400" b="1" i="1" dirty="0"/>
              <a:t>Y</a:t>
            </a:r>
            <a:r>
              <a:rPr lang="en-US" sz="2400" dirty="0"/>
              <a:t>. A </a:t>
            </a:r>
            <a:r>
              <a:rPr lang="en-US" sz="2400" b="1" dirty="0"/>
              <a:t>linear function </a:t>
            </a:r>
            <a:r>
              <a:rPr lang="en-US" sz="2400" dirty="0"/>
              <a:t>of the input features is a function of the form</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64</a:t>
            </a:fld>
            <a:endParaRPr lang="th-TH"/>
          </a:p>
        </p:txBody>
      </p:sp>
      <p:pic>
        <p:nvPicPr>
          <p:cNvPr id="182276" name="Picture 4"/>
          <p:cNvPicPr>
            <a:picLocks noChangeAspect="1" noChangeArrowheads="1"/>
          </p:cNvPicPr>
          <p:nvPr/>
        </p:nvPicPr>
        <p:blipFill>
          <a:blip r:embed="rId2" cstate="print"/>
          <a:srcRect/>
          <a:stretch>
            <a:fillRect/>
          </a:stretch>
        </p:blipFill>
        <p:spPr bwMode="auto">
          <a:xfrm>
            <a:off x="571500" y="3124200"/>
            <a:ext cx="8982075" cy="31242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143000"/>
            <a:ext cx="9753600" cy="4983163"/>
          </a:xfrm>
        </p:spPr>
        <p:txBody>
          <a:bodyPr/>
          <a:lstStyle/>
          <a:p>
            <a:r>
              <a:rPr lang="en-US" sz="2800" b="1" u="sng" dirty="0"/>
              <a:t>Gradient descent </a:t>
            </a:r>
            <a:r>
              <a:rPr lang="en-US" sz="2800" dirty="0"/>
              <a:t>is an iterative method </a:t>
            </a:r>
            <a:r>
              <a:rPr lang="en-US" sz="2800" b="1" i="1" dirty="0"/>
              <a:t>to find the minimum of a function</a:t>
            </a:r>
            <a:r>
              <a:rPr lang="en-US" sz="2800" dirty="0"/>
              <a:t>. </a:t>
            </a:r>
          </a:p>
          <a:p>
            <a:r>
              <a:rPr lang="en-US" sz="2800" b="1" dirty="0"/>
              <a:t>Gradient descent </a:t>
            </a:r>
            <a:r>
              <a:rPr lang="en-US" sz="2800" dirty="0"/>
              <a:t>for </a:t>
            </a:r>
            <a:r>
              <a:rPr lang="en-US" sz="2800" b="1" i="1" dirty="0"/>
              <a:t>minimizing error </a:t>
            </a:r>
            <a:r>
              <a:rPr lang="en-US" sz="2800" dirty="0"/>
              <a:t>starts with an initial set of </a:t>
            </a:r>
            <a:r>
              <a:rPr lang="en-US" sz="2800" b="1" dirty="0"/>
              <a:t>weights</a:t>
            </a:r>
            <a:r>
              <a:rPr lang="en-US" sz="2800" dirty="0"/>
              <a:t>; in each step, it decreases each </a:t>
            </a:r>
            <a:r>
              <a:rPr lang="en-US" sz="2800" b="1" dirty="0"/>
              <a:t>weight</a:t>
            </a:r>
            <a:r>
              <a:rPr lang="en-US" sz="2800" dirty="0"/>
              <a:t> in proportion to its </a:t>
            </a:r>
            <a:r>
              <a:rPr lang="en-US" sz="2800" b="1" dirty="0"/>
              <a:t>partial derivative</a:t>
            </a:r>
            <a:r>
              <a:rPr lang="en-US" sz="2800" dirty="0"/>
              <a:t>:</a:t>
            </a:r>
            <a:endParaRPr lang="th-TH" sz="28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65</a:t>
            </a:fld>
            <a:endParaRPr lang="th-TH"/>
          </a:p>
        </p:txBody>
      </p:sp>
      <p:pic>
        <p:nvPicPr>
          <p:cNvPr id="183298" name="Picture 2"/>
          <p:cNvPicPr>
            <a:picLocks noChangeAspect="1" noChangeArrowheads="1"/>
          </p:cNvPicPr>
          <p:nvPr/>
        </p:nvPicPr>
        <p:blipFill>
          <a:blip r:embed="rId2" cstate="print"/>
          <a:srcRect/>
          <a:stretch>
            <a:fillRect/>
          </a:stretch>
        </p:blipFill>
        <p:spPr bwMode="auto">
          <a:xfrm>
            <a:off x="419100" y="3505200"/>
            <a:ext cx="9558116" cy="2667000"/>
          </a:xfrm>
          <a:prstGeom prst="rect">
            <a:avLst/>
          </a:prstGeom>
          <a:noFill/>
          <a:ln w="9525">
            <a:noFill/>
            <a:miter lim="800000"/>
            <a:headEnd/>
            <a:tailEnd/>
          </a:ln>
        </p:spPr>
      </p:pic>
      <p:sp>
        <p:nvSpPr>
          <p:cNvPr id="7" name="Title 1"/>
          <p:cNvSpPr>
            <a:spLocks noGrp="1"/>
          </p:cNvSpPr>
          <p:nvPr>
            <p:ph type="title"/>
          </p:nvPr>
        </p:nvSpPr>
        <p:spPr>
          <a:xfrm>
            <a:off x="514350" y="274638"/>
            <a:ext cx="9258300" cy="868362"/>
          </a:xfrm>
        </p:spPr>
        <p:txBody>
          <a:bodyPr/>
          <a:lstStyle/>
          <a:p>
            <a:r>
              <a:rPr lang="en-US" sz="4000" dirty="0"/>
              <a:t>Linear Regression and Classification</a:t>
            </a:r>
            <a:endParaRPr lang="th-TH" sz="4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50" y="1295400"/>
            <a:ext cx="9258300" cy="4830763"/>
          </a:xfrm>
        </p:spPr>
        <p:txBody>
          <a:bodyPr/>
          <a:lstStyle/>
          <a:p>
            <a:r>
              <a:rPr lang="en-US" sz="2800" dirty="0"/>
              <a:t>The </a:t>
            </a:r>
            <a:r>
              <a:rPr lang="en-US" sz="2800" b="1" dirty="0"/>
              <a:t>backpropagation</a:t>
            </a:r>
            <a:r>
              <a:rPr lang="en-US" sz="2800" dirty="0"/>
              <a:t> keeps changing the neuron </a:t>
            </a:r>
            <a:r>
              <a:rPr lang="en-US" sz="2800" b="1" dirty="0"/>
              <a:t>weights</a:t>
            </a:r>
            <a:r>
              <a:rPr lang="en-US" sz="2800" dirty="0"/>
              <a:t> until there is the most significant error reduction by an amount known as the </a:t>
            </a:r>
            <a:r>
              <a:rPr lang="en-US" sz="2800" b="1" dirty="0"/>
              <a:t>learning rate </a:t>
            </a:r>
            <a:r>
              <a:rPr lang="en-US" sz="2800" dirty="0"/>
              <a:t>(</a:t>
            </a:r>
            <a:r>
              <a:rPr lang="en-US" sz="2800" b="1" dirty="0">
                <a:sym typeface="Symbol"/>
              </a:rPr>
              <a:t></a:t>
            </a:r>
            <a:r>
              <a:rPr lang="en-US" sz="2800" dirty="0"/>
              <a:t>).</a:t>
            </a:r>
          </a:p>
          <a:p>
            <a:r>
              <a:rPr lang="en-US" sz="2800" b="1" dirty="0"/>
              <a:t>Learning rate </a:t>
            </a:r>
            <a:r>
              <a:rPr lang="en-US" sz="2800" dirty="0"/>
              <a:t>is a scalar parameter used to set the rate of adjustments </a:t>
            </a:r>
            <a:r>
              <a:rPr lang="en-US" sz="2800" u="sng" dirty="0"/>
              <a:t>to reduce the errors faster</a:t>
            </a:r>
            <a:r>
              <a:rPr lang="en-US" sz="2800" dirty="0"/>
              <a:t>.</a:t>
            </a:r>
          </a:p>
          <a:p>
            <a:r>
              <a:rPr lang="en-US" sz="2800" dirty="0"/>
              <a:t>It is used to adjust </a:t>
            </a:r>
            <a:r>
              <a:rPr lang="en-US" sz="2800" b="1" dirty="0"/>
              <a:t>weights </a:t>
            </a:r>
            <a:r>
              <a:rPr lang="en-US" sz="2800" dirty="0"/>
              <a:t>and </a:t>
            </a:r>
            <a:r>
              <a:rPr lang="en-US" sz="2800" b="1" dirty="0"/>
              <a:t>bias</a:t>
            </a:r>
            <a:r>
              <a:rPr lang="en-US" sz="2800" dirty="0"/>
              <a:t> in the backpropagation process.</a:t>
            </a:r>
          </a:p>
          <a:p>
            <a:r>
              <a:rPr lang="en-US" sz="2800" b="1" u="sng" dirty="0"/>
              <a:t> The higher the learning rate, </a:t>
            </a:r>
            <a:r>
              <a:rPr lang="en-US" sz="2800" u="sng" dirty="0"/>
              <a:t>the faster the algorithm will reduce the errors and the quicker the training process.</a:t>
            </a:r>
          </a:p>
          <a:p>
            <a:endParaRPr lang="th-TH"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66</a:t>
            </a:fld>
            <a:endParaRPr lang="th-TH"/>
          </a:p>
        </p:txBody>
      </p:sp>
      <p:sp>
        <p:nvSpPr>
          <p:cNvPr id="7" name="Title 1"/>
          <p:cNvSpPr>
            <a:spLocks noGrp="1"/>
          </p:cNvSpPr>
          <p:nvPr>
            <p:ph type="title"/>
          </p:nvPr>
        </p:nvSpPr>
        <p:spPr/>
        <p:txBody>
          <a:bodyPr/>
          <a:lstStyle/>
          <a:p>
            <a:r>
              <a:rPr lang="en-US" sz="4000" dirty="0"/>
              <a:t>Linear Regression and Classification</a:t>
            </a:r>
            <a:endParaRPr lang="th-TH" sz="4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10287000" cy="5135563"/>
          </a:xfrm>
        </p:spPr>
        <p:txBody>
          <a:bodyPr/>
          <a:lstStyle/>
          <a:p>
            <a:r>
              <a:rPr lang="en-US" sz="2400" b="1" dirty="0"/>
              <a:t>Figure 7.8</a:t>
            </a:r>
            <a:r>
              <a:rPr lang="en-US" sz="2400" dirty="0"/>
              <a:t> gives an algorithm, </a:t>
            </a:r>
            <a:r>
              <a:rPr lang="en-US" sz="2400" b="1" i="1" dirty="0"/>
              <a:t>Linear learner</a:t>
            </a:r>
            <a:r>
              <a:rPr lang="en-US" sz="2400" b="1" dirty="0"/>
              <a:t>(</a:t>
            </a:r>
            <a:r>
              <a:rPr lang="en-US" sz="2400" b="1" i="1" dirty="0"/>
              <a:t>X</a:t>
            </a:r>
            <a:r>
              <a:rPr lang="en-US" sz="2400" b="1" i="1" baseline="-25000" dirty="0"/>
              <a:t>s</a:t>
            </a:r>
            <a:r>
              <a:rPr lang="en-US" sz="2400" b="1" i="1" dirty="0"/>
              <a:t>, Y, E</a:t>
            </a:r>
            <a:r>
              <a:rPr lang="en-US" sz="2400" b="1" i="1" baseline="-25000" dirty="0"/>
              <a:t>s</a:t>
            </a:r>
            <a:r>
              <a:rPr lang="en-US" sz="2400" b="1" i="1" dirty="0"/>
              <a:t>, η</a:t>
            </a:r>
            <a:r>
              <a:rPr lang="en-US" sz="2400" b="1" dirty="0"/>
              <a:t>), </a:t>
            </a:r>
            <a:r>
              <a:rPr lang="en-US" sz="2400" dirty="0"/>
              <a:t>for learning the weights of a </a:t>
            </a:r>
            <a:r>
              <a:rPr lang="en-US" sz="2400" b="1" dirty="0"/>
              <a:t>linear function </a:t>
            </a:r>
            <a:r>
              <a:rPr lang="en-US" sz="2400" dirty="0"/>
              <a:t>that minimize the </a:t>
            </a:r>
            <a:r>
              <a:rPr lang="en-US" sz="2400" b="1" dirty="0"/>
              <a:t>SOSE</a:t>
            </a:r>
            <a:r>
              <a:rPr lang="en-US" sz="2400" dirty="0"/>
              <a:t>. </a:t>
            </a:r>
          </a:p>
          <a:p>
            <a:r>
              <a:rPr lang="en-US" sz="2400" dirty="0"/>
              <a:t>This algorithm returns a function that makes predictions on examples. </a:t>
            </a:r>
          </a:p>
          <a:p>
            <a:r>
              <a:rPr lang="en-US" sz="2400" dirty="0"/>
              <a:t>Termination is usually after some number of steps, when the error is small or when the changes get small.</a:t>
            </a:r>
          </a:p>
          <a:p>
            <a:r>
              <a:rPr lang="en-US" sz="2400" dirty="0"/>
              <a:t>Updating the weights after each example does not strictly implement </a:t>
            </a:r>
            <a:r>
              <a:rPr lang="en-US" sz="2400" b="1" dirty="0"/>
              <a:t>gradient descent </a:t>
            </a:r>
            <a:r>
              <a:rPr lang="en-US" sz="2400" dirty="0"/>
              <a:t>because the weights are changing between examples. </a:t>
            </a:r>
          </a:p>
          <a:p>
            <a:r>
              <a:rPr lang="en-US" sz="2400" dirty="0"/>
              <a:t>To implement gradient descent, we should save up all of the changes and update the weights after all of the examples have been processed.</a:t>
            </a:r>
          </a:p>
          <a:p>
            <a:pPr lvl="1"/>
            <a:r>
              <a:rPr lang="en-US" sz="2000" dirty="0"/>
              <a:t>The algorithm presented in </a:t>
            </a:r>
            <a:r>
              <a:rPr lang="en-US" sz="2000" b="1" dirty="0"/>
              <a:t>Figure 7.8 </a:t>
            </a:r>
            <a:r>
              <a:rPr lang="en-US" sz="2000" dirty="0"/>
              <a:t>is called </a:t>
            </a:r>
            <a:r>
              <a:rPr lang="en-US" sz="2000" b="1" dirty="0"/>
              <a:t>incremental gradient descent </a:t>
            </a:r>
            <a:r>
              <a:rPr lang="en-US" sz="2000" dirty="0"/>
              <a:t>because the weights change while it iterates through the examples</a:t>
            </a:r>
            <a:endParaRPr lang="th-TH" sz="20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67</a:t>
            </a:fld>
            <a:endParaRPr lang="th-TH"/>
          </a:p>
        </p:txBody>
      </p:sp>
      <p:sp>
        <p:nvSpPr>
          <p:cNvPr id="7" name="Title 1"/>
          <p:cNvSpPr>
            <a:spLocks noGrp="1"/>
          </p:cNvSpPr>
          <p:nvPr>
            <p:ph type="title"/>
          </p:nvPr>
        </p:nvSpPr>
        <p:spPr>
          <a:xfrm>
            <a:off x="514350" y="274638"/>
            <a:ext cx="9258300" cy="715962"/>
          </a:xfrm>
        </p:spPr>
        <p:txBody>
          <a:bodyPr/>
          <a:lstStyle/>
          <a:p>
            <a:r>
              <a:rPr lang="en-US" sz="4000" dirty="0"/>
              <a:t>Linear Regression and Classification</a:t>
            </a:r>
            <a:endParaRPr lang="th-TH" sz="4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68</a:t>
            </a:fld>
            <a:endParaRPr lang="th-TH"/>
          </a:p>
        </p:txBody>
      </p:sp>
      <p:pic>
        <p:nvPicPr>
          <p:cNvPr id="186370" name="Picture 2"/>
          <p:cNvPicPr>
            <a:picLocks noChangeAspect="1" noChangeArrowheads="1"/>
          </p:cNvPicPr>
          <p:nvPr/>
        </p:nvPicPr>
        <p:blipFill>
          <a:blip r:embed="rId2" cstate="print"/>
          <a:srcRect/>
          <a:stretch>
            <a:fillRect/>
          </a:stretch>
        </p:blipFill>
        <p:spPr bwMode="auto">
          <a:xfrm>
            <a:off x="800100" y="990600"/>
            <a:ext cx="8914214" cy="5334000"/>
          </a:xfrm>
          <a:prstGeom prst="rect">
            <a:avLst/>
          </a:prstGeom>
          <a:noFill/>
          <a:ln w="9525">
            <a:noFill/>
            <a:miter lim="800000"/>
            <a:headEnd/>
            <a:tailEnd/>
          </a:ln>
        </p:spPr>
      </p:pic>
      <p:sp>
        <p:nvSpPr>
          <p:cNvPr id="7" name="Title 1"/>
          <p:cNvSpPr>
            <a:spLocks noGrp="1"/>
          </p:cNvSpPr>
          <p:nvPr>
            <p:ph type="title"/>
          </p:nvPr>
        </p:nvSpPr>
        <p:spPr>
          <a:xfrm>
            <a:off x="514350" y="274638"/>
            <a:ext cx="9258300" cy="563562"/>
          </a:xfrm>
        </p:spPr>
        <p:txBody>
          <a:bodyPr/>
          <a:lstStyle/>
          <a:p>
            <a:r>
              <a:rPr lang="en-US" sz="4000" dirty="0"/>
              <a:t>Linear Regression and Classification</a:t>
            </a:r>
            <a:endParaRPr lang="th-TH" sz="4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C44530-0A07-D718-5E43-C23E8353B957}"/>
              </a:ext>
            </a:extLst>
          </p:cNvPr>
          <p:cNvSpPr>
            <a:spLocks noGrp="1"/>
          </p:cNvSpPr>
          <p:nvPr>
            <p:ph idx="1"/>
          </p:nvPr>
        </p:nvSpPr>
        <p:spPr>
          <a:xfrm>
            <a:off x="190500" y="1225549"/>
            <a:ext cx="5410200" cy="4830763"/>
          </a:xfrm>
        </p:spPr>
        <p:txBody>
          <a:bodyPr/>
          <a:lstStyle/>
          <a:p>
            <a:r>
              <a:rPr lang="en-US" sz="2400" b="1" i="0" u="none" strike="noStrike" baseline="0" dirty="0"/>
              <a:t>Linear regression </a:t>
            </a:r>
            <a:r>
              <a:rPr lang="en-US" sz="2400" b="0" i="0" u="none" strike="noStrike" baseline="0" dirty="0"/>
              <a:t>is a </a:t>
            </a:r>
            <a:r>
              <a:rPr lang="en-US" sz="2400" b="1" i="0" u="none" strike="noStrike" baseline="0" dirty="0"/>
              <a:t>supervised learning </a:t>
            </a:r>
            <a:r>
              <a:rPr lang="en-US" sz="2400" b="0" i="0" u="none" strike="noStrike" baseline="0" dirty="0"/>
              <a:t>algorithm used for predictive modeling </a:t>
            </a:r>
          </a:p>
          <a:p>
            <a:pPr lvl="1"/>
            <a:r>
              <a:rPr lang="en-US" sz="2000" b="1" i="0" dirty="0">
                <a:solidFill>
                  <a:srgbClr val="202124"/>
                </a:solidFill>
                <a:effectLst/>
              </a:rPr>
              <a:t>Linear regression </a:t>
            </a:r>
            <a:r>
              <a:rPr lang="en-US" sz="2000" b="0" i="0" dirty="0">
                <a:solidFill>
                  <a:srgbClr val="202124"/>
                </a:solidFill>
                <a:effectLst/>
              </a:rPr>
              <a:t>predicts</a:t>
            </a:r>
            <a:r>
              <a:rPr lang="en-US" sz="2000" b="0" i="0" dirty="0">
                <a:solidFill>
                  <a:srgbClr val="040C28"/>
                </a:solidFill>
                <a:effectLst/>
              </a:rPr>
              <a:t> a variable's value based on another variable's value</a:t>
            </a:r>
            <a:r>
              <a:rPr lang="en-US" sz="2000" b="0" i="0" dirty="0">
                <a:solidFill>
                  <a:srgbClr val="202124"/>
                </a:solidFill>
                <a:effectLst/>
              </a:rPr>
              <a:t>. </a:t>
            </a:r>
          </a:p>
          <a:p>
            <a:pPr lvl="1"/>
            <a:r>
              <a:rPr lang="en-US" sz="2000" b="0" i="0" dirty="0">
                <a:solidFill>
                  <a:srgbClr val="202124"/>
                </a:solidFill>
                <a:effectLst/>
              </a:rPr>
              <a:t>The variable you want to predict is called the </a:t>
            </a:r>
            <a:r>
              <a:rPr lang="en-US" sz="2000" b="1" i="1" dirty="0">
                <a:solidFill>
                  <a:srgbClr val="202124"/>
                </a:solidFill>
                <a:effectLst/>
              </a:rPr>
              <a:t>dependent variable</a:t>
            </a:r>
            <a:r>
              <a:rPr lang="en-US" sz="2000" b="0" i="0" dirty="0">
                <a:solidFill>
                  <a:srgbClr val="202124"/>
                </a:solidFill>
                <a:effectLst/>
              </a:rPr>
              <a:t>. </a:t>
            </a:r>
          </a:p>
          <a:p>
            <a:pPr lvl="1"/>
            <a:r>
              <a:rPr lang="en-US" sz="2000" b="0" i="0" dirty="0">
                <a:solidFill>
                  <a:srgbClr val="202124"/>
                </a:solidFill>
                <a:effectLst/>
              </a:rPr>
              <a:t>The variable you are using to predict the other variable's value is called the </a:t>
            </a:r>
            <a:r>
              <a:rPr lang="en-US" sz="2000" b="1" i="1" dirty="0">
                <a:solidFill>
                  <a:srgbClr val="202124"/>
                </a:solidFill>
                <a:effectLst/>
              </a:rPr>
              <a:t>independent variable</a:t>
            </a:r>
            <a:r>
              <a:rPr lang="en-US" sz="2000" b="0" i="0" dirty="0">
                <a:solidFill>
                  <a:srgbClr val="202124"/>
                </a:solidFill>
                <a:effectLst/>
              </a:rPr>
              <a:t>.</a:t>
            </a:r>
          </a:p>
          <a:p>
            <a:pPr lvl="1"/>
            <a:r>
              <a:rPr lang="en-US" sz="2000" dirty="0">
                <a:solidFill>
                  <a:srgbClr val="202124"/>
                </a:solidFill>
              </a:rPr>
              <a:t>Linear regression predicts a </a:t>
            </a:r>
            <a:r>
              <a:rPr lang="en-US" sz="2000" b="1" i="1" dirty="0">
                <a:solidFill>
                  <a:srgbClr val="202124"/>
                </a:solidFill>
              </a:rPr>
              <a:t>dependent variable (y)</a:t>
            </a:r>
            <a:r>
              <a:rPr lang="en-US" sz="2000" dirty="0">
                <a:solidFill>
                  <a:srgbClr val="202124"/>
                </a:solidFill>
              </a:rPr>
              <a:t> based on the given </a:t>
            </a:r>
            <a:r>
              <a:rPr lang="en-US" sz="2000" b="1" i="1" dirty="0">
                <a:solidFill>
                  <a:srgbClr val="202124"/>
                </a:solidFill>
              </a:rPr>
              <a:t>independent variable (x)</a:t>
            </a:r>
            <a:r>
              <a:rPr lang="en-US" sz="2000" dirty="0">
                <a:solidFill>
                  <a:srgbClr val="202124"/>
                </a:solidFill>
              </a:rPr>
              <a:t>. Hence, the name is </a:t>
            </a:r>
            <a:r>
              <a:rPr lang="en-US" sz="2000" b="1" i="1" dirty="0">
                <a:solidFill>
                  <a:srgbClr val="202124"/>
                </a:solidFill>
              </a:rPr>
              <a:t>linear regression</a:t>
            </a:r>
            <a:r>
              <a:rPr lang="en-US" sz="2000" dirty="0">
                <a:solidFill>
                  <a:srgbClr val="202124"/>
                </a:solidFill>
              </a:rPr>
              <a:t>.</a:t>
            </a:r>
            <a:endParaRPr lang="en-US" sz="2000" dirty="0"/>
          </a:p>
          <a:p>
            <a:endParaRPr lang="en-US" sz="2800" b="0" i="0" u="none" strike="noStrike" baseline="0" dirty="0"/>
          </a:p>
          <a:p>
            <a:endParaRPr lang="en-US" dirty="0"/>
          </a:p>
        </p:txBody>
      </p:sp>
      <p:sp>
        <p:nvSpPr>
          <p:cNvPr id="4" name="Footer Placeholder 3">
            <a:extLst>
              <a:ext uri="{FF2B5EF4-FFF2-40B4-BE49-F238E27FC236}">
                <a16:creationId xmlns:a16="http://schemas.microsoft.com/office/drawing/2014/main" id="{8C221028-8270-0AB3-E482-AC9252BE7D93}"/>
              </a:ext>
            </a:extLst>
          </p:cNvPr>
          <p:cNvSpPr>
            <a:spLocks noGrp="1"/>
          </p:cNvSpPr>
          <p:nvPr>
            <p:ph type="ftr" sz="quarter" idx="11"/>
          </p:nvPr>
        </p:nvSpPr>
        <p:spPr/>
        <p:txBody>
          <a:bodyPr/>
          <a:lstStyle/>
          <a:p>
            <a:pPr>
              <a:defRPr/>
            </a:pPr>
            <a:r>
              <a:rPr lang="en-US"/>
              <a:t>Asst. Prof. Dr. Anilkumar K.G</a:t>
            </a:r>
            <a:endParaRPr lang="th-TH"/>
          </a:p>
        </p:txBody>
      </p:sp>
      <p:sp>
        <p:nvSpPr>
          <p:cNvPr id="5" name="Slide Number Placeholder 4">
            <a:extLst>
              <a:ext uri="{FF2B5EF4-FFF2-40B4-BE49-F238E27FC236}">
                <a16:creationId xmlns:a16="http://schemas.microsoft.com/office/drawing/2014/main" id="{34915F62-4CEF-518D-F119-2BA78A35D299}"/>
              </a:ext>
            </a:extLst>
          </p:cNvPr>
          <p:cNvSpPr>
            <a:spLocks noGrp="1"/>
          </p:cNvSpPr>
          <p:nvPr>
            <p:ph type="sldNum" sz="quarter" idx="12"/>
          </p:nvPr>
        </p:nvSpPr>
        <p:spPr/>
        <p:txBody>
          <a:bodyPr/>
          <a:lstStyle/>
          <a:p>
            <a:pPr>
              <a:defRPr/>
            </a:pPr>
            <a:fld id="{B800C045-6E80-4728-9F26-05F5658648E8}" type="slidenum">
              <a:rPr lang="en-US" smtClean="0"/>
              <a:pPr>
                <a:defRPr/>
              </a:pPr>
              <a:t>69</a:t>
            </a:fld>
            <a:endParaRPr lang="th-TH"/>
          </a:p>
        </p:txBody>
      </p:sp>
      <p:sp>
        <p:nvSpPr>
          <p:cNvPr id="6" name="Title 1">
            <a:extLst>
              <a:ext uri="{FF2B5EF4-FFF2-40B4-BE49-F238E27FC236}">
                <a16:creationId xmlns:a16="http://schemas.microsoft.com/office/drawing/2014/main" id="{8E76ABAE-EAD8-9BCD-5FC8-25704ECC63EA}"/>
              </a:ext>
            </a:extLst>
          </p:cNvPr>
          <p:cNvSpPr>
            <a:spLocks noGrp="1"/>
          </p:cNvSpPr>
          <p:nvPr>
            <p:ph type="title"/>
          </p:nvPr>
        </p:nvSpPr>
        <p:spPr>
          <a:xfrm>
            <a:off x="514350" y="274638"/>
            <a:ext cx="9258300" cy="715962"/>
          </a:xfrm>
        </p:spPr>
        <p:txBody>
          <a:bodyPr/>
          <a:lstStyle/>
          <a:p>
            <a:r>
              <a:rPr lang="en-US" sz="4000" i="0" u="none" strike="noStrike" baseline="0" dirty="0">
                <a:latin typeface="+mn-lt"/>
              </a:rPr>
              <a:t>Linear Regression</a:t>
            </a:r>
            <a:endParaRPr lang="en-US" sz="4000" dirty="0">
              <a:latin typeface="+mn-lt"/>
            </a:endParaRPr>
          </a:p>
        </p:txBody>
      </p:sp>
      <p:pic>
        <p:nvPicPr>
          <p:cNvPr id="7" name="Picture 6">
            <a:extLst>
              <a:ext uri="{FF2B5EF4-FFF2-40B4-BE49-F238E27FC236}">
                <a16:creationId xmlns:a16="http://schemas.microsoft.com/office/drawing/2014/main" id="{015CC806-6735-A774-9A04-13C2A981B947}"/>
              </a:ext>
            </a:extLst>
          </p:cNvPr>
          <p:cNvPicPr>
            <a:picLocks noChangeAspect="1"/>
          </p:cNvPicPr>
          <p:nvPr/>
        </p:nvPicPr>
        <p:blipFill>
          <a:blip r:embed="rId2"/>
          <a:stretch>
            <a:fillRect/>
          </a:stretch>
        </p:blipFill>
        <p:spPr>
          <a:xfrm>
            <a:off x="5473512" y="1981200"/>
            <a:ext cx="4622988" cy="3886200"/>
          </a:xfrm>
          <a:prstGeom prst="rect">
            <a:avLst/>
          </a:prstGeom>
        </p:spPr>
      </p:pic>
    </p:spTree>
    <p:extLst>
      <p:ext uri="{BB962C8B-B14F-4D97-AF65-F5344CB8AC3E}">
        <p14:creationId xmlns:p14="http://schemas.microsoft.com/office/powerpoint/2010/main" val="2713554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92162"/>
          </a:xfrm>
        </p:spPr>
        <p:txBody>
          <a:bodyPr/>
          <a:lstStyle/>
          <a:p>
            <a:r>
              <a:rPr lang="en-US" sz="4000" dirty="0"/>
              <a:t>Learning Issues - Representation</a:t>
            </a:r>
            <a:endParaRPr lang="th-TH" sz="4000" dirty="0"/>
          </a:p>
        </p:txBody>
      </p:sp>
      <p:sp>
        <p:nvSpPr>
          <p:cNvPr id="3" name="Content Placeholder 2"/>
          <p:cNvSpPr>
            <a:spLocks noGrp="1"/>
          </p:cNvSpPr>
          <p:nvPr>
            <p:ph idx="1"/>
          </p:nvPr>
        </p:nvSpPr>
        <p:spPr>
          <a:xfrm>
            <a:off x="266700" y="1295400"/>
            <a:ext cx="9829800" cy="4830763"/>
          </a:xfrm>
        </p:spPr>
        <p:txBody>
          <a:bodyPr/>
          <a:lstStyle/>
          <a:p>
            <a:r>
              <a:rPr lang="en-US" sz="2800" b="1" dirty="0"/>
              <a:t>Experiences </a:t>
            </a:r>
            <a:r>
              <a:rPr lang="en-US" sz="2800" dirty="0"/>
              <a:t>must affect the learning agent’s </a:t>
            </a:r>
            <a:r>
              <a:rPr lang="en-US" sz="2800" b="1" dirty="0"/>
              <a:t>internal representation</a:t>
            </a:r>
            <a:endParaRPr lang="en-US" sz="2800" dirty="0"/>
          </a:p>
          <a:p>
            <a:pPr lvl="1"/>
            <a:r>
              <a:rPr lang="en-US" sz="2400" dirty="0"/>
              <a:t>This </a:t>
            </a:r>
            <a:r>
              <a:rPr lang="en-US" sz="2400" b="1" dirty="0"/>
              <a:t>internal representation </a:t>
            </a:r>
            <a:r>
              <a:rPr lang="en-US" sz="2400" dirty="0"/>
              <a:t>could be the </a:t>
            </a:r>
            <a:r>
              <a:rPr lang="en-US" sz="2400" b="1" i="1" dirty="0"/>
              <a:t>raw experiences (a set of inputs) </a:t>
            </a:r>
            <a:r>
              <a:rPr lang="en-US" sz="2400" dirty="0"/>
              <a:t>themselves</a:t>
            </a:r>
          </a:p>
          <a:p>
            <a:pPr lvl="1"/>
            <a:r>
              <a:rPr lang="en-US" sz="2400" b="1" dirty="0"/>
              <a:t>Inferring</a:t>
            </a:r>
            <a:r>
              <a:rPr lang="en-US" sz="2400" dirty="0"/>
              <a:t> based on an </a:t>
            </a:r>
            <a:r>
              <a:rPr lang="en-US" sz="2400" b="1" dirty="0"/>
              <a:t>internal representation </a:t>
            </a:r>
            <a:r>
              <a:rPr lang="en-US" sz="2400" dirty="0"/>
              <a:t>is called </a:t>
            </a:r>
            <a:r>
              <a:rPr lang="en-US" sz="2400" b="1" dirty="0"/>
              <a:t>induction</a:t>
            </a:r>
            <a:r>
              <a:rPr lang="en-US" sz="2400" dirty="0"/>
              <a:t>, which derives the consequences from the agent </a:t>
            </a:r>
            <a:r>
              <a:rPr lang="en-US" sz="2400" b="1" dirty="0"/>
              <a:t>knowledge base </a:t>
            </a:r>
            <a:r>
              <a:rPr lang="en-US" sz="2400" dirty="0"/>
              <a:t>(</a:t>
            </a:r>
            <a:r>
              <a:rPr lang="en-US" sz="2400" b="1" dirty="0"/>
              <a:t>KB</a:t>
            </a:r>
            <a:r>
              <a:rPr lang="en-US" sz="2400" dirty="0"/>
              <a:t>).</a:t>
            </a:r>
            <a:endParaRPr lang="th-TH" sz="2400" dirty="0"/>
          </a:p>
          <a:p>
            <a:r>
              <a:rPr lang="en-US" sz="2800" dirty="0"/>
              <a:t>Much of </a:t>
            </a:r>
            <a:r>
              <a:rPr lang="en-US" sz="2800" b="1" dirty="0"/>
              <a:t>machine learning </a:t>
            </a:r>
            <a:r>
              <a:rPr lang="en-US" sz="2800" dirty="0"/>
              <a:t>is studied in the context of particular </a:t>
            </a:r>
            <a:r>
              <a:rPr lang="en-US" sz="2800" b="1" dirty="0"/>
              <a:t>representations and is supported by various algorithms </a:t>
            </a:r>
            <a:r>
              <a:rPr lang="en-US" sz="2800" dirty="0"/>
              <a:t>(e.g., </a:t>
            </a:r>
            <a:r>
              <a:rPr lang="en-US" sz="2800" i="1" dirty="0"/>
              <a:t>decision trees</a:t>
            </a:r>
            <a:r>
              <a:rPr lang="en-US" sz="2800" dirty="0"/>
              <a:t>, </a:t>
            </a:r>
            <a:r>
              <a:rPr lang="en-US" sz="2800" i="1" dirty="0"/>
              <a:t>neural networks</a:t>
            </a:r>
            <a:r>
              <a:rPr lang="en-US" sz="2800" dirty="0"/>
              <a:t>, or </a:t>
            </a:r>
            <a:r>
              <a:rPr lang="en-US" sz="2800" i="1" dirty="0"/>
              <a:t>case-based reasoning</a:t>
            </a:r>
            <a:r>
              <a:rPr lang="en-US" sz="2800" dirty="0"/>
              <a:t>). </a:t>
            </a:r>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7</a:t>
            </a:fld>
            <a:endParaRPr lang="th-TH"/>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F2646-2643-2E00-CD6A-AFE58C6C666B}"/>
              </a:ext>
            </a:extLst>
          </p:cNvPr>
          <p:cNvSpPr>
            <a:spLocks noGrp="1"/>
          </p:cNvSpPr>
          <p:nvPr>
            <p:ph idx="1"/>
          </p:nvPr>
        </p:nvSpPr>
        <p:spPr>
          <a:xfrm>
            <a:off x="190500" y="1066800"/>
            <a:ext cx="9906000" cy="5059363"/>
          </a:xfrm>
        </p:spPr>
        <p:txBody>
          <a:bodyPr/>
          <a:lstStyle/>
          <a:p>
            <a:pPr algn="l"/>
            <a:r>
              <a:rPr lang="en-US" sz="2400" b="1" i="0" u="none" strike="noStrike" baseline="0" dirty="0"/>
              <a:t>Linear regression</a:t>
            </a:r>
            <a:r>
              <a:rPr lang="en-US" sz="2400" b="0" i="0" u="none" strike="noStrike" baseline="0" dirty="0"/>
              <a:t> is used to model the relationship between a </a:t>
            </a:r>
            <a:r>
              <a:rPr lang="en-US" sz="2400" b="1" i="1" u="sng" strike="noStrike" baseline="0" dirty="0"/>
              <a:t>dependent variable </a:t>
            </a:r>
            <a:r>
              <a:rPr lang="en-US" sz="2400" b="0" i="0" u="none" strike="noStrike" baseline="0" dirty="0"/>
              <a:t>(also called the </a:t>
            </a:r>
            <a:r>
              <a:rPr lang="en-US" sz="2400" b="0" i="1" u="none" strike="noStrike" baseline="0" dirty="0"/>
              <a:t>response variable</a:t>
            </a:r>
            <a:r>
              <a:rPr lang="en-US" sz="2400" b="0" i="0" u="none" strike="noStrike" baseline="0" dirty="0"/>
              <a:t>) and one or more </a:t>
            </a:r>
            <a:r>
              <a:rPr lang="en-US" sz="2400" b="1" i="1" u="sng" strike="noStrike" baseline="0" dirty="0"/>
              <a:t>independent variables</a:t>
            </a:r>
            <a:r>
              <a:rPr lang="en-US" sz="2400" b="1" i="0" u="sng" strike="noStrike" baseline="0" dirty="0"/>
              <a:t> </a:t>
            </a:r>
            <a:r>
              <a:rPr lang="en-US" sz="2400" b="0" i="0" u="none" strike="noStrike" baseline="0" dirty="0"/>
              <a:t>(also called </a:t>
            </a:r>
            <a:r>
              <a:rPr lang="en-US" sz="2400" b="0" i="1" u="none" strike="noStrike" baseline="0" dirty="0"/>
              <a:t>predictors </a:t>
            </a:r>
            <a:r>
              <a:rPr lang="en-US" sz="2400" b="0" i="0" u="none" strike="noStrike" baseline="0" dirty="0"/>
              <a:t>or </a:t>
            </a:r>
            <a:r>
              <a:rPr lang="en-US" sz="2400" b="0" i="1" u="none" strike="noStrike" baseline="0" dirty="0"/>
              <a:t>features</a:t>
            </a:r>
            <a:r>
              <a:rPr lang="en-US" sz="2400" b="0" i="0" u="none" strike="noStrike" baseline="0" dirty="0"/>
              <a:t>) that are assumed to be </a:t>
            </a:r>
            <a:r>
              <a:rPr lang="en-US" sz="2400" b="1" i="1" u="none" strike="noStrike" baseline="0" dirty="0"/>
              <a:t>linearly related </a:t>
            </a:r>
            <a:r>
              <a:rPr lang="en-US" sz="2400" u="none" strike="noStrike" baseline="0" dirty="0"/>
              <a:t>(as a straight line)</a:t>
            </a:r>
            <a:r>
              <a:rPr lang="en-US" sz="2400" b="0" i="0" u="none" strike="noStrike" baseline="0" dirty="0"/>
              <a:t>. </a:t>
            </a:r>
          </a:p>
          <a:p>
            <a:pPr algn="l"/>
            <a:r>
              <a:rPr lang="en-US" sz="2400" b="1" i="0" u="none" strike="noStrike" baseline="0" dirty="0"/>
              <a:t>Input</a:t>
            </a:r>
            <a:r>
              <a:rPr lang="en-US" sz="2400" b="0" i="0" u="none" strike="noStrike" baseline="0" dirty="0"/>
              <a:t> and </a:t>
            </a:r>
            <a:r>
              <a:rPr lang="en-US" sz="2400" b="1" i="0" u="none" strike="noStrike" baseline="0" dirty="0"/>
              <a:t>output</a:t>
            </a:r>
            <a:r>
              <a:rPr lang="en-US" sz="2400" b="0" i="0" u="none" strike="noStrike" baseline="0" dirty="0"/>
              <a:t> of a simple </a:t>
            </a:r>
            <a:r>
              <a:rPr lang="en-US" sz="2400" b="1" i="0" u="none" strike="noStrike" baseline="0" dirty="0"/>
              <a:t>linear regression </a:t>
            </a:r>
            <a:r>
              <a:rPr lang="en-US" sz="2400" b="0" i="0" u="none" strike="noStrike" baseline="0" dirty="0"/>
              <a:t>are: </a:t>
            </a:r>
          </a:p>
          <a:p>
            <a:pPr lvl="1"/>
            <a:r>
              <a:rPr lang="en-US" sz="2200" b="1" i="0" u="none" strike="noStrike" baseline="0" dirty="0"/>
              <a:t>Input:</a:t>
            </a:r>
          </a:p>
          <a:p>
            <a:pPr lvl="2"/>
            <a:r>
              <a:rPr lang="en-US" sz="2200" b="0" i="0" u="none" strike="noStrike" baseline="0" dirty="0"/>
              <a:t> Independent variable </a:t>
            </a:r>
            <a:r>
              <a:rPr lang="en-US" sz="2200" b="1" i="1" u="none" strike="noStrike" baseline="0" dirty="0"/>
              <a:t>x</a:t>
            </a:r>
          </a:p>
          <a:p>
            <a:pPr lvl="2"/>
            <a:r>
              <a:rPr lang="en-US" sz="2200" b="0" i="0" u="none" strike="noStrike" baseline="0" dirty="0"/>
              <a:t> Dependent variable </a:t>
            </a:r>
            <a:r>
              <a:rPr lang="en-US" sz="2200" b="1" i="1" u="none" strike="noStrike" baseline="0" dirty="0"/>
              <a:t>y</a:t>
            </a:r>
          </a:p>
          <a:p>
            <a:pPr lvl="1"/>
            <a:r>
              <a:rPr lang="en-US" sz="2200" b="1" i="0" u="none" strike="noStrike" baseline="0" dirty="0"/>
              <a:t>Prediction output: </a:t>
            </a:r>
            <a:r>
              <a:rPr lang="en-US" sz="2200" b="1" i="1" u="none" strike="noStrike" baseline="0" dirty="0"/>
              <a:t>y</a:t>
            </a:r>
            <a:r>
              <a:rPr lang="en-US" sz="2200" b="1" i="0" u="none" strike="noStrike" baseline="0" dirty="0"/>
              <a:t>’ = </a:t>
            </a:r>
            <a:r>
              <a:rPr lang="en-US" sz="2200" b="1" i="1" u="none" strike="noStrike" baseline="0" dirty="0"/>
              <a:t>a</a:t>
            </a:r>
            <a:r>
              <a:rPr lang="en-US" sz="2200" b="1" i="0" u="none" strike="noStrike" baseline="0" dirty="0"/>
              <a:t> + </a:t>
            </a:r>
            <a:r>
              <a:rPr lang="en-US" sz="2200" b="1" i="1" u="none" strike="noStrike" baseline="0" dirty="0"/>
              <a:t>bx</a:t>
            </a:r>
          </a:p>
          <a:p>
            <a:pPr lvl="2"/>
            <a:r>
              <a:rPr lang="en-US" sz="2200" b="0" i="0" u="none" strike="noStrike" baseline="0" dirty="0"/>
              <a:t> </a:t>
            </a:r>
            <a:r>
              <a:rPr lang="en-US" sz="2200" b="1" i="1" dirty="0"/>
              <a:t>a</a:t>
            </a:r>
            <a:r>
              <a:rPr lang="en-US" sz="2200" dirty="0"/>
              <a:t> = </a:t>
            </a:r>
            <a:r>
              <a:rPr lang="en-US" sz="2200" b="1" i="1" u="none" strike="noStrike" baseline="0" dirty="0"/>
              <a:t>Intercept</a:t>
            </a:r>
            <a:r>
              <a:rPr lang="en-US" sz="2200" b="0" i="0" u="none" strike="noStrike" baseline="0" dirty="0"/>
              <a:t> of the line</a:t>
            </a:r>
            <a:endParaRPr lang="en-US" sz="2200" b="1" i="0" u="none" strike="noStrike" baseline="0" dirty="0"/>
          </a:p>
          <a:p>
            <a:pPr lvl="2"/>
            <a:r>
              <a:rPr lang="en-US" sz="2200" b="0" i="1" u="none" strike="noStrike" baseline="0" dirty="0"/>
              <a:t> </a:t>
            </a:r>
            <a:r>
              <a:rPr lang="en-US" sz="2200" b="1" i="1" u="none" strike="noStrike" baseline="0" dirty="0"/>
              <a:t>b</a:t>
            </a:r>
            <a:r>
              <a:rPr lang="en-US" sz="2200" b="0" i="1" u="none" strike="noStrike" baseline="0" dirty="0"/>
              <a:t> </a:t>
            </a:r>
            <a:r>
              <a:rPr lang="en-US" sz="2200" b="0" i="0" u="none" strike="noStrike" baseline="0" dirty="0"/>
              <a:t>= </a:t>
            </a:r>
            <a:r>
              <a:rPr lang="en-US" sz="2200" b="1" i="1" u="none" strike="noStrike" baseline="0" dirty="0"/>
              <a:t>slop</a:t>
            </a:r>
            <a:r>
              <a:rPr lang="en-US" sz="2200" b="0" i="0" u="none" strike="noStrike" baseline="0" dirty="0"/>
              <a:t> or </a:t>
            </a:r>
            <a:r>
              <a:rPr lang="en-US" sz="2200" b="1" i="1" u="none" strike="noStrike" baseline="0" dirty="0"/>
              <a:t>linear regression coefficient </a:t>
            </a:r>
            <a:r>
              <a:rPr lang="en-US" sz="2200" b="0" i="0" u="none" strike="noStrike" baseline="0" dirty="0"/>
              <a:t>of the line</a:t>
            </a:r>
            <a:endParaRPr lang="en-US" sz="2200" b="1" i="1" dirty="0"/>
          </a:p>
        </p:txBody>
      </p:sp>
      <p:sp>
        <p:nvSpPr>
          <p:cNvPr id="4" name="Footer Placeholder 3">
            <a:extLst>
              <a:ext uri="{FF2B5EF4-FFF2-40B4-BE49-F238E27FC236}">
                <a16:creationId xmlns:a16="http://schemas.microsoft.com/office/drawing/2014/main" id="{C8369965-9E1B-D196-802F-AEC0913B17F9}"/>
              </a:ext>
            </a:extLst>
          </p:cNvPr>
          <p:cNvSpPr>
            <a:spLocks noGrp="1"/>
          </p:cNvSpPr>
          <p:nvPr>
            <p:ph type="ftr" sz="quarter" idx="11"/>
          </p:nvPr>
        </p:nvSpPr>
        <p:spPr/>
        <p:txBody>
          <a:bodyPr/>
          <a:lstStyle/>
          <a:p>
            <a:pPr>
              <a:defRPr/>
            </a:pPr>
            <a:r>
              <a:rPr lang="en-US"/>
              <a:t>Asst. Prof. Dr. Anilkumar K.G</a:t>
            </a:r>
            <a:endParaRPr lang="th-TH"/>
          </a:p>
        </p:txBody>
      </p:sp>
      <p:sp>
        <p:nvSpPr>
          <p:cNvPr id="5" name="Slide Number Placeholder 4">
            <a:extLst>
              <a:ext uri="{FF2B5EF4-FFF2-40B4-BE49-F238E27FC236}">
                <a16:creationId xmlns:a16="http://schemas.microsoft.com/office/drawing/2014/main" id="{7F536F60-C34E-CA26-E770-D6102E56BDDE}"/>
              </a:ext>
            </a:extLst>
          </p:cNvPr>
          <p:cNvSpPr>
            <a:spLocks noGrp="1"/>
          </p:cNvSpPr>
          <p:nvPr>
            <p:ph type="sldNum" sz="quarter" idx="12"/>
          </p:nvPr>
        </p:nvSpPr>
        <p:spPr/>
        <p:txBody>
          <a:bodyPr/>
          <a:lstStyle/>
          <a:p>
            <a:pPr>
              <a:defRPr/>
            </a:pPr>
            <a:fld id="{B800C045-6E80-4728-9F26-05F5658648E8}" type="slidenum">
              <a:rPr lang="en-US" smtClean="0"/>
              <a:pPr>
                <a:defRPr/>
              </a:pPr>
              <a:t>70</a:t>
            </a:fld>
            <a:endParaRPr lang="th-TH"/>
          </a:p>
        </p:txBody>
      </p:sp>
      <p:sp>
        <p:nvSpPr>
          <p:cNvPr id="6" name="Title 1">
            <a:extLst>
              <a:ext uri="{FF2B5EF4-FFF2-40B4-BE49-F238E27FC236}">
                <a16:creationId xmlns:a16="http://schemas.microsoft.com/office/drawing/2014/main" id="{9833E90E-BF9D-4441-F382-E648E553A8AC}"/>
              </a:ext>
            </a:extLst>
          </p:cNvPr>
          <p:cNvSpPr>
            <a:spLocks noGrp="1"/>
          </p:cNvSpPr>
          <p:nvPr>
            <p:ph type="title"/>
          </p:nvPr>
        </p:nvSpPr>
        <p:spPr>
          <a:xfrm>
            <a:off x="514350" y="274638"/>
            <a:ext cx="9258300" cy="715962"/>
          </a:xfrm>
        </p:spPr>
        <p:txBody>
          <a:bodyPr/>
          <a:lstStyle/>
          <a:p>
            <a:r>
              <a:rPr lang="en-US" sz="4000" i="0" u="none" strike="noStrike" baseline="0" dirty="0">
                <a:latin typeface="+mn-lt"/>
              </a:rPr>
              <a:t>Linear Regression</a:t>
            </a:r>
            <a:endParaRPr lang="en-US" sz="4000" dirty="0">
              <a:latin typeface="+mn-lt"/>
            </a:endParaRPr>
          </a:p>
        </p:txBody>
      </p:sp>
    </p:spTree>
    <p:extLst>
      <p:ext uri="{BB962C8B-B14F-4D97-AF65-F5344CB8AC3E}">
        <p14:creationId xmlns:p14="http://schemas.microsoft.com/office/powerpoint/2010/main" val="1624188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A3F1A0-DFBC-AC78-B0A3-52C3B88637B9}"/>
              </a:ext>
            </a:extLst>
          </p:cNvPr>
          <p:cNvSpPr>
            <a:spLocks noGrp="1"/>
          </p:cNvSpPr>
          <p:nvPr>
            <p:ph idx="1"/>
          </p:nvPr>
        </p:nvSpPr>
        <p:spPr>
          <a:xfrm>
            <a:off x="228600" y="1066800"/>
            <a:ext cx="9829800" cy="5287963"/>
          </a:xfrm>
        </p:spPr>
        <p:txBody>
          <a:bodyPr/>
          <a:lstStyle/>
          <a:p>
            <a:r>
              <a:rPr lang="en-US" sz="2400" b="0" i="0" u="none" strike="noStrike" baseline="0" dirty="0"/>
              <a:t>Here is the algorithm for a </a:t>
            </a:r>
            <a:r>
              <a:rPr lang="en-US" sz="2400" b="1" i="0" u="none" strike="noStrike" baseline="0" dirty="0"/>
              <a:t>simple</a:t>
            </a:r>
            <a:r>
              <a:rPr lang="en-US" sz="2400" b="0" i="0" u="none" strike="noStrike" baseline="0" dirty="0"/>
              <a:t> </a:t>
            </a:r>
            <a:r>
              <a:rPr lang="en-US" sz="2400" b="1" i="0" u="none" strike="noStrike" baseline="0" dirty="0"/>
              <a:t>linear regression</a:t>
            </a:r>
            <a:r>
              <a:rPr lang="en-US" sz="2400" b="0" i="0" u="none" strike="noStrike" baseline="0" dirty="0"/>
              <a:t>: </a:t>
            </a:r>
          </a:p>
          <a:p>
            <a:pPr lvl="1">
              <a:buFont typeface="+mj-lt"/>
              <a:buAutoNum type="arabicPeriod"/>
            </a:pPr>
            <a:r>
              <a:rPr lang="en-US" sz="2200" b="0" i="0" u="none" strike="noStrike" baseline="0" dirty="0"/>
              <a:t>Set </a:t>
            </a:r>
            <a:r>
              <a:rPr lang="en-US" sz="2200" b="1" i="0" u="none" strike="noStrike" baseline="0" dirty="0"/>
              <a:t>labeled dataset </a:t>
            </a:r>
            <a:r>
              <a:rPr lang="en-US" sz="2200" b="0" i="0" u="none" strike="noStrike" baseline="0" dirty="0"/>
              <a:t>with marked </a:t>
            </a:r>
            <a:r>
              <a:rPr lang="en-US" sz="2200" b="1" i="0" u="none" strike="noStrike" baseline="0" dirty="0"/>
              <a:t>input (</a:t>
            </a:r>
            <a:r>
              <a:rPr lang="en-US" sz="2200" b="1" i="1" u="none" strike="noStrike" baseline="0" dirty="0"/>
              <a:t>x</a:t>
            </a:r>
            <a:r>
              <a:rPr lang="en-US" sz="2200" b="1" i="0" u="none" strike="noStrike" baseline="0" dirty="0"/>
              <a:t>)</a:t>
            </a:r>
            <a:r>
              <a:rPr lang="en-US" sz="2200" b="0" i="0" u="none" strike="noStrike" baseline="0" dirty="0"/>
              <a:t> and </a:t>
            </a:r>
            <a:r>
              <a:rPr lang="en-US" sz="2200" b="1" i="0" u="none" strike="noStrike" baseline="0" dirty="0"/>
              <a:t>output (</a:t>
            </a:r>
            <a:r>
              <a:rPr lang="en-US" sz="2200" b="1" i="1" u="none" strike="noStrike" baseline="0" dirty="0"/>
              <a:t>y</a:t>
            </a:r>
            <a:r>
              <a:rPr lang="en-US" sz="2200" b="1" i="0" u="none" strike="noStrike" baseline="0" dirty="0"/>
              <a:t>)</a:t>
            </a:r>
            <a:r>
              <a:rPr lang="en-US" sz="2200" b="0" i="0" u="none" strike="noStrike" baseline="0" dirty="0"/>
              <a:t>.</a:t>
            </a:r>
          </a:p>
          <a:p>
            <a:pPr lvl="1">
              <a:buFont typeface="+mj-lt"/>
              <a:buAutoNum type="arabicPeriod"/>
            </a:pPr>
            <a:r>
              <a:rPr lang="en-US" sz="2200" b="0" i="0" u="none" strike="noStrike" baseline="0" dirty="0"/>
              <a:t>Calculate the corresponding </a:t>
            </a:r>
            <a:r>
              <a:rPr lang="en-US" sz="2200" b="1" i="1" u="none" strike="noStrike" baseline="0" dirty="0" err="1"/>
              <a:t>xy</a:t>
            </a:r>
            <a:r>
              <a:rPr lang="en-US" sz="2200" b="0" i="0" u="none" strike="noStrike" baseline="0" dirty="0"/>
              <a:t>, </a:t>
            </a:r>
            <a:r>
              <a:rPr lang="en-US" sz="2200" b="1" i="1" u="none" strike="noStrike" baseline="0" dirty="0"/>
              <a:t>x</a:t>
            </a:r>
            <a:r>
              <a:rPr lang="en-US" sz="2200" b="1" i="0" u="none" strike="noStrike" baseline="30000" dirty="0"/>
              <a:t>2</a:t>
            </a:r>
            <a:r>
              <a:rPr lang="en-US" sz="2200" b="0" i="0" u="none" strike="noStrike" baseline="0" dirty="0"/>
              <a:t>, and </a:t>
            </a:r>
            <a:r>
              <a:rPr lang="en-US" sz="2200" b="1" i="1" u="none" strike="noStrike" baseline="0" dirty="0"/>
              <a:t>y</a:t>
            </a:r>
            <a:r>
              <a:rPr lang="en-US" sz="2200" b="1" i="0" u="none" strike="noStrike" baseline="30000" dirty="0"/>
              <a:t>2</a:t>
            </a:r>
            <a:r>
              <a:rPr lang="en-US" sz="2200" b="0" i="0" u="none" strike="noStrike" baseline="0" dirty="0"/>
              <a:t> of each row of dataset.</a:t>
            </a:r>
          </a:p>
          <a:p>
            <a:pPr lvl="1">
              <a:buFont typeface="+mj-lt"/>
              <a:buAutoNum type="arabicPeriod"/>
            </a:pPr>
            <a:r>
              <a:rPr lang="en-US" sz="2200" b="0" i="0" u="none" strike="noStrike" baseline="0" dirty="0"/>
              <a:t>Calculate </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x</a:t>
            </a:r>
            <a:r>
              <a:rPr lang="en-US" sz="2200" b="0" i="0" u="none" strike="noStrike" baseline="0" dirty="0">
                <a:sym typeface="Symbol" panose="05050102010706020507" pitchFamily="18" charset="2"/>
              </a:rPr>
              <a:t>, </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y</a:t>
            </a:r>
            <a:r>
              <a:rPr lang="en-US" sz="2200" u="none" strike="noStrike" baseline="0" dirty="0">
                <a:sym typeface="Symbol" panose="05050102010706020507" pitchFamily="18" charset="2"/>
              </a:rPr>
              <a:t>, </a:t>
            </a:r>
            <a:r>
              <a:rPr lang="en-US" sz="2200" b="1" i="0" u="none" strike="noStrike" baseline="0" dirty="0">
                <a:sym typeface="Symbol" panose="05050102010706020507" pitchFamily="18" charset="2"/>
              </a:rPr>
              <a:t></a:t>
            </a:r>
            <a:r>
              <a:rPr lang="en-US" sz="2200" i="0" u="none" strike="noStrike" baseline="0" dirty="0">
                <a:sym typeface="Symbol" panose="05050102010706020507" pitchFamily="18" charset="2"/>
              </a:rPr>
              <a:t>(</a:t>
            </a:r>
            <a:r>
              <a:rPr lang="en-US" sz="2200" b="1" i="1" u="none" strike="noStrike" baseline="0" dirty="0" err="1">
                <a:sym typeface="Symbol" panose="05050102010706020507" pitchFamily="18" charset="2"/>
              </a:rPr>
              <a:t>xy</a:t>
            </a:r>
            <a:r>
              <a:rPr lang="en-US" sz="2200" i="1" u="none" strike="noStrike" baseline="0" dirty="0">
                <a:sym typeface="Symbol" panose="05050102010706020507" pitchFamily="18" charset="2"/>
              </a:rPr>
              <a:t>)</a:t>
            </a:r>
            <a:r>
              <a:rPr lang="en-US" sz="2200" u="none" strike="noStrike" baseline="0" dirty="0">
                <a:sym typeface="Symbol" panose="05050102010706020507" pitchFamily="18" charset="2"/>
              </a:rPr>
              <a:t>, </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x</a:t>
            </a:r>
            <a:r>
              <a:rPr lang="en-US" sz="2200" b="1" i="1" u="none" strike="noStrike" baseline="30000" dirty="0">
                <a:sym typeface="Symbol" panose="05050102010706020507" pitchFamily="18" charset="2"/>
              </a:rPr>
              <a:t>2</a:t>
            </a:r>
            <a:r>
              <a:rPr lang="en-US" sz="2200" b="0" i="0" u="none" strike="noStrike" baseline="0" dirty="0">
                <a:sym typeface="Symbol" panose="05050102010706020507" pitchFamily="18" charset="2"/>
              </a:rPr>
              <a:t>,</a:t>
            </a:r>
            <a:r>
              <a:rPr lang="en-US" sz="2200" u="none" strike="noStrike" baseline="0" dirty="0">
                <a:sym typeface="Symbol" panose="05050102010706020507" pitchFamily="18" charset="2"/>
              </a:rPr>
              <a:t> and </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y</a:t>
            </a:r>
            <a:r>
              <a:rPr lang="en-US" sz="2200" b="1" i="1" u="none" strike="noStrike" baseline="30000" dirty="0">
                <a:sym typeface="Symbol" panose="05050102010706020507" pitchFamily="18" charset="2"/>
              </a:rPr>
              <a:t>2</a:t>
            </a:r>
            <a:endParaRPr lang="es-ES" sz="2200" b="1" i="1" u="none" strike="noStrike" baseline="0" dirty="0"/>
          </a:p>
          <a:p>
            <a:pPr lvl="1">
              <a:buFont typeface="+mj-lt"/>
              <a:buAutoNum type="arabicPeriod"/>
            </a:pPr>
            <a:r>
              <a:rPr lang="en-US" sz="2200" b="0" i="0" u="none" strike="noStrike" baseline="0" dirty="0"/>
              <a:t>Calculate the </a:t>
            </a:r>
            <a:r>
              <a:rPr lang="en-US" sz="2200" b="1" i="0" u="sng" strike="noStrike" baseline="0" dirty="0"/>
              <a:t>intercept</a:t>
            </a:r>
            <a:r>
              <a:rPr lang="en-US" sz="2200" b="1" i="0" u="none" strike="noStrike" baseline="0" dirty="0"/>
              <a:t> </a:t>
            </a:r>
            <a:r>
              <a:rPr lang="en-US" sz="2200" b="1" i="1" u="none" strike="noStrike" baseline="0" dirty="0"/>
              <a:t>a </a:t>
            </a:r>
            <a:r>
              <a:rPr lang="en-US" sz="2200" u="none" strike="noStrike" baseline="0" dirty="0"/>
              <a:t>using the following formula:                              </a:t>
            </a:r>
            <a:r>
              <a:rPr lang="en-US" sz="2200" b="1" i="1" u="none" strike="noStrike" baseline="0" dirty="0"/>
              <a:t>a</a:t>
            </a:r>
            <a:r>
              <a:rPr lang="en-US" sz="2200" u="none" strike="noStrike" baseline="0" dirty="0"/>
              <a:t> = [</a:t>
            </a:r>
            <a:r>
              <a:rPr lang="en-US" sz="2200" dirty="0"/>
              <a:t>(</a:t>
            </a:r>
            <a:r>
              <a:rPr lang="en-US" sz="2200" u="none" strike="noStrike" baseline="0" dirty="0"/>
              <a:t>(</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y</a:t>
            </a:r>
            <a:r>
              <a:rPr lang="en-US" sz="2200" u="none" strike="noStrike" baseline="0" dirty="0">
                <a:sym typeface="Symbol" panose="05050102010706020507" pitchFamily="18" charset="2"/>
              </a:rPr>
              <a:t>)</a:t>
            </a:r>
            <a:r>
              <a:rPr lang="en-US" sz="2200" b="1" i="1" u="none" strike="noStrike" baseline="0" dirty="0"/>
              <a:t>*</a:t>
            </a:r>
            <a:r>
              <a:rPr lang="en-US" sz="2200" u="none" strike="noStrike" baseline="0" dirty="0"/>
              <a:t>(</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x</a:t>
            </a:r>
            <a:r>
              <a:rPr lang="en-US" sz="2200" b="1" i="1" u="none" strike="noStrike" baseline="30000" dirty="0">
                <a:sym typeface="Symbol" panose="05050102010706020507" pitchFamily="18" charset="2"/>
              </a:rPr>
              <a:t>2</a:t>
            </a:r>
            <a:r>
              <a:rPr lang="en-US" sz="2200" u="none" strike="noStrike" baseline="0" dirty="0"/>
              <a:t>))</a:t>
            </a:r>
            <a:r>
              <a:rPr lang="en-US" sz="2200" b="1" i="1" u="none" strike="noStrike" baseline="0" dirty="0"/>
              <a:t> – </a:t>
            </a:r>
            <a:r>
              <a:rPr lang="en-US" sz="2200" u="none" strike="noStrike" baseline="0" dirty="0"/>
              <a:t>(</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x </a:t>
            </a:r>
            <a:r>
              <a:rPr lang="en-US" sz="2200" b="1" i="1" u="none" strike="noStrike" baseline="0" dirty="0"/>
              <a:t>*</a:t>
            </a:r>
            <a:r>
              <a:rPr lang="en-US" sz="2200" b="1" i="0" u="none" strike="noStrike" baseline="0" dirty="0">
                <a:sym typeface="Symbol" panose="05050102010706020507" pitchFamily="18" charset="2"/>
              </a:rPr>
              <a:t></a:t>
            </a:r>
            <a:r>
              <a:rPr lang="en-US" sz="2200" i="0" u="none" strike="noStrike" baseline="0" dirty="0">
                <a:sym typeface="Symbol" panose="05050102010706020507" pitchFamily="18" charset="2"/>
              </a:rPr>
              <a:t>(</a:t>
            </a:r>
            <a:r>
              <a:rPr lang="en-US" sz="2200" b="1" i="1" u="none" strike="noStrike" baseline="0" dirty="0" err="1">
                <a:sym typeface="Symbol" panose="05050102010706020507" pitchFamily="18" charset="2"/>
              </a:rPr>
              <a:t>xy</a:t>
            </a:r>
            <a:r>
              <a:rPr lang="en-US" sz="2200" i="1" u="none" strike="noStrike" baseline="0" dirty="0">
                <a:sym typeface="Symbol" panose="05050102010706020507" pitchFamily="18" charset="2"/>
              </a:rPr>
              <a:t>)</a:t>
            </a:r>
            <a:r>
              <a:rPr lang="en-US" sz="2200" u="none" strike="noStrike" baseline="0" dirty="0"/>
              <a:t>)] </a:t>
            </a:r>
            <a:r>
              <a:rPr lang="en-US" sz="2200" b="1" i="1" u="none" strike="noStrike" baseline="0" dirty="0"/>
              <a:t>/ </a:t>
            </a:r>
            <a:r>
              <a:rPr lang="en-US" sz="2200" u="none" strike="noStrike" baseline="0" dirty="0"/>
              <a:t>[(</a:t>
            </a:r>
            <a:r>
              <a:rPr lang="en-US" sz="2200" b="1" i="1" u="none" strike="noStrike" baseline="0" dirty="0"/>
              <a:t>n*</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x</a:t>
            </a:r>
            <a:r>
              <a:rPr lang="en-US" sz="2200" b="1" i="1" u="none" strike="noStrike" baseline="30000" dirty="0">
                <a:sym typeface="Symbol" panose="05050102010706020507" pitchFamily="18" charset="2"/>
              </a:rPr>
              <a:t>2</a:t>
            </a:r>
            <a:r>
              <a:rPr lang="en-US" sz="2200" u="none" strike="noStrike" baseline="0" dirty="0"/>
              <a:t>)</a:t>
            </a:r>
            <a:r>
              <a:rPr lang="en-US" sz="2200" b="1" i="1" u="none" strike="noStrike" baseline="0" dirty="0"/>
              <a:t> – </a:t>
            </a:r>
            <a:r>
              <a:rPr lang="en-US" sz="2200" u="none" strike="noStrike" baseline="0" dirty="0"/>
              <a:t>(</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x</a:t>
            </a:r>
            <a:r>
              <a:rPr lang="en-US" sz="2200" u="none" strike="noStrike" baseline="0" dirty="0"/>
              <a:t>)</a:t>
            </a:r>
            <a:r>
              <a:rPr lang="en-US" sz="2200" b="1" u="none" strike="noStrike" baseline="30000" dirty="0"/>
              <a:t>2</a:t>
            </a:r>
            <a:r>
              <a:rPr lang="en-US" sz="2200" u="none" strike="noStrike" baseline="0" dirty="0"/>
              <a:t>], where </a:t>
            </a:r>
            <a:r>
              <a:rPr lang="en-US" sz="2200" b="1" i="1" u="none" strike="noStrike" baseline="0" dirty="0"/>
              <a:t>n</a:t>
            </a:r>
            <a:r>
              <a:rPr lang="en-US" sz="2200" u="none" strike="noStrike" baseline="0" dirty="0"/>
              <a:t> is the number of data samples </a:t>
            </a:r>
          </a:p>
          <a:p>
            <a:pPr lvl="1">
              <a:buFont typeface="+mj-lt"/>
              <a:buAutoNum type="arabicPeriod"/>
            </a:pPr>
            <a:r>
              <a:rPr lang="en-US" sz="2200" b="0" i="0" u="none" strike="noStrike" baseline="0" dirty="0"/>
              <a:t>Calculate the </a:t>
            </a:r>
            <a:r>
              <a:rPr lang="en-US" sz="2200" b="1" i="0" u="sng" strike="noStrike" baseline="0" dirty="0"/>
              <a:t>slop or coefficient </a:t>
            </a:r>
            <a:r>
              <a:rPr lang="en-US" sz="2200" b="1" i="1" u="none" strike="noStrike" baseline="0" dirty="0"/>
              <a:t>b</a:t>
            </a:r>
            <a:r>
              <a:rPr lang="en-US" sz="2200" b="0" i="0" u="none" strike="noStrike" baseline="0" dirty="0"/>
              <a:t> using the formula:                                  </a:t>
            </a:r>
            <a:r>
              <a:rPr lang="en-US" sz="2200" b="1" i="1" u="none" strike="noStrike" baseline="0" dirty="0"/>
              <a:t>b</a:t>
            </a:r>
            <a:r>
              <a:rPr lang="en-US" sz="2200" b="1" i="0" u="none" strike="noStrike" baseline="0" dirty="0"/>
              <a:t> = </a:t>
            </a:r>
            <a:r>
              <a:rPr lang="en-US" sz="2200" u="none" strike="noStrike" baseline="0" dirty="0"/>
              <a:t>[</a:t>
            </a:r>
            <a:r>
              <a:rPr lang="en-US" sz="2200" dirty="0"/>
              <a:t>(</a:t>
            </a:r>
            <a:r>
              <a:rPr lang="en-US" sz="2200" b="1" i="1" dirty="0"/>
              <a:t>n</a:t>
            </a:r>
            <a:r>
              <a:rPr lang="en-US" sz="2200" dirty="0"/>
              <a:t>*</a:t>
            </a:r>
            <a:r>
              <a:rPr lang="en-US" sz="2200" b="1" i="0" u="none" strike="noStrike" baseline="0" dirty="0">
                <a:sym typeface="Symbol" panose="05050102010706020507" pitchFamily="18" charset="2"/>
              </a:rPr>
              <a:t></a:t>
            </a:r>
            <a:r>
              <a:rPr lang="en-US" sz="2200" b="1" i="1" u="none" strike="noStrike" baseline="0" dirty="0" err="1">
                <a:sym typeface="Symbol" panose="05050102010706020507" pitchFamily="18" charset="2"/>
              </a:rPr>
              <a:t>xy</a:t>
            </a:r>
            <a:r>
              <a:rPr lang="en-US" sz="2200" u="none" strike="noStrike" baseline="0" dirty="0">
                <a:sym typeface="Symbol" panose="05050102010706020507" pitchFamily="18" charset="2"/>
              </a:rPr>
              <a:t>)</a:t>
            </a:r>
            <a:r>
              <a:rPr lang="en-US" sz="2200" b="1" i="1" u="none" strike="noStrike" baseline="0" dirty="0"/>
              <a:t> – </a:t>
            </a:r>
            <a:r>
              <a:rPr lang="en-US" sz="2200" u="none" strike="noStrike" baseline="0" dirty="0"/>
              <a:t>(</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x </a:t>
            </a:r>
            <a:r>
              <a:rPr lang="en-US" sz="2200" b="1" i="1" u="none" strike="noStrike" baseline="0" dirty="0"/>
              <a:t>* </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y</a:t>
            </a:r>
            <a:r>
              <a:rPr lang="en-US" sz="2200" u="none" strike="noStrike" baseline="0" dirty="0"/>
              <a:t>)] </a:t>
            </a:r>
            <a:r>
              <a:rPr lang="en-US" sz="2200" b="1" i="1" u="none" strike="noStrike" baseline="0" dirty="0"/>
              <a:t>/ </a:t>
            </a:r>
            <a:r>
              <a:rPr lang="en-US" sz="2200" u="none" strike="noStrike" baseline="0" dirty="0"/>
              <a:t>[(</a:t>
            </a:r>
            <a:r>
              <a:rPr lang="en-US" sz="2200" b="1" i="1" u="none" strike="noStrike" baseline="0" dirty="0"/>
              <a:t>n*</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x</a:t>
            </a:r>
            <a:r>
              <a:rPr lang="en-US" sz="2200" b="1" i="1" u="none" strike="noStrike" baseline="30000" dirty="0">
                <a:sym typeface="Symbol" panose="05050102010706020507" pitchFamily="18" charset="2"/>
              </a:rPr>
              <a:t>2</a:t>
            </a:r>
            <a:r>
              <a:rPr lang="en-US" sz="2200" u="none" strike="noStrike" baseline="0" dirty="0"/>
              <a:t>)</a:t>
            </a:r>
            <a:r>
              <a:rPr lang="en-US" sz="2200" b="1" i="1" u="none" strike="noStrike" baseline="0" dirty="0"/>
              <a:t> – </a:t>
            </a:r>
            <a:r>
              <a:rPr lang="en-US" sz="2200" u="none" strike="noStrike" baseline="0" dirty="0"/>
              <a:t>(</a:t>
            </a:r>
            <a:r>
              <a:rPr lang="en-US" sz="2200" b="1" i="0" u="none" strike="noStrike" baseline="0" dirty="0">
                <a:sym typeface="Symbol" panose="05050102010706020507" pitchFamily="18" charset="2"/>
              </a:rPr>
              <a:t></a:t>
            </a:r>
            <a:r>
              <a:rPr lang="en-US" sz="2200" b="1" i="1" u="none" strike="noStrike" baseline="0" dirty="0">
                <a:sym typeface="Symbol" panose="05050102010706020507" pitchFamily="18" charset="2"/>
              </a:rPr>
              <a:t>x</a:t>
            </a:r>
            <a:r>
              <a:rPr lang="en-US" sz="2200" u="none" strike="noStrike" baseline="0" dirty="0"/>
              <a:t>)</a:t>
            </a:r>
            <a:r>
              <a:rPr lang="en-US" sz="2200" b="1" u="none" strike="noStrike" baseline="30000" dirty="0"/>
              <a:t>2</a:t>
            </a:r>
            <a:r>
              <a:rPr lang="en-US" sz="2200" u="none" strike="noStrike" baseline="0" dirty="0"/>
              <a:t>], where </a:t>
            </a:r>
            <a:r>
              <a:rPr lang="en-US" sz="2200" b="1" i="1" u="none" strike="noStrike" baseline="0" dirty="0"/>
              <a:t>n</a:t>
            </a:r>
            <a:r>
              <a:rPr lang="en-US" sz="2200" u="none" strike="noStrike" baseline="0" dirty="0"/>
              <a:t> is the number of data samples </a:t>
            </a:r>
          </a:p>
          <a:p>
            <a:pPr lvl="1">
              <a:buFont typeface="+mj-lt"/>
              <a:buAutoNum type="arabicPeriod"/>
            </a:pPr>
            <a:r>
              <a:rPr lang="en-US" sz="2200" dirty="0"/>
              <a:t>Insert the values of </a:t>
            </a:r>
            <a:r>
              <a:rPr lang="en-US" sz="2200" b="1" i="1" dirty="0"/>
              <a:t>a</a:t>
            </a:r>
            <a:r>
              <a:rPr lang="en-US" sz="2200" dirty="0"/>
              <a:t> and </a:t>
            </a:r>
            <a:r>
              <a:rPr lang="en-US" sz="2200" b="1" i="1" dirty="0"/>
              <a:t>b</a:t>
            </a:r>
            <a:r>
              <a:rPr lang="en-US" sz="2200" dirty="0"/>
              <a:t> into the </a:t>
            </a:r>
            <a:r>
              <a:rPr lang="en-US" sz="2200" b="1" dirty="0"/>
              <a:t>prediction output </a:t>
            </a:r>
            <a:r>
              <a:rPr lang="en-US" sz="2200" dirty="0"/>
              <a:t> </a:t>
            </a:r>
            <a:r>
              <a:rPr lang="en-US" sz="2000" b="1" i="1" u="none" strike="noStrike" baseline="0" dirty="0"/>
              <a:t>y’ = a + bx</a:t>
            </a:r>
          </a:p>
          <a:p>
            <a:pPr lvl="1">
              <a:buFont typeface="+mj-lt"/>
              <a:buAutoNum type="arabicPeriod"/>
            </a:pPr>
            <a:r>
              <a:rPr lang="en-US" sz="2200" dirty="0"/>
              <a:t> If </a:t>
            </a:r>
            <a:r>
              <a:rPr lang="en-US" sz="2200" b="1" i="1" dirty="0"/>
              <a:t>x</a:t>
            </a:r>
            <a:r>
              <a:rPr lang="en-US" sz="2200" dirty="0"/>
              <a:t> is a </a:t>
            </a:r>
            <a:r>
              <a:rPr lang="en-US" sz="2200" b="1" dirty="0"/>
              <a:t>new input </a:t>
            </a:r>
            <a:r>
              <a:rPr lang="en-US" sz="2200" dirty="0"/>
              <a:t>(meaning it is </a:t>
            </a:r>
            <a:r>
              <a:rPr lang="en-US" sz="2200" i="1" dirty="0"/>
              <a:t>not from the dataset</a:t>
            </a:r>
            <a:r>
              <a:rPr lang="en-US" sz="2200" dirty="0"/>
              <a:t>), its output </a:t>
            </a:r>
            <a:r>
              <a:rPr lang="en-US" sz="2200" b="1" i="1" dirty="0"/>
              <a:t>y’ </a:t>
            </a:r>
            <a:r>
              <a:rPr lang="en-US" sz="2200" dirty="0"/>
              <a:t>is generated.</a:t>
            </a:r>
          </a:p>
          <a:p>
            <a:pPr>
              <a:buFont typeface="+mj-lt"/>
              <a:buAutoNum type="arabicPeriod"/>
            </a:pPr>
            <a:endParaRPr lang="en-US" sz="1800" dirty="0">
              <a:latin typeface="TimesNewRomanPSMT"/>
            </a:endParaRPr>
          </a:p>
          <a:p>
            <a:pPr>
              <a:buFont typeface="+mj-lt"/>
              <a:buAutoNum type="arabicPeriod"/>
            </a:pPr>
            <a:endParaRPr lang="en-US" dirty="0"/>
          </a:p>
        </p:txBody>
      </p:sp>
      <p:sp>
        <p:nvSpPr>
          <p:cNvPr id="4" name="Footer Placeholder 3">
            <a:extLst>
              <a:ext uri="{FF2B5EF4-FFF2-40B4-BE49-F238E27FC236}">
                <a16:creationId xmlns:a16="http://schemas.microsoft.com/office/drawing/2014/main" id="{B1A2F497-A7F7-C412-2A08-4C780FD31410}"/>
              </a:ext>
            </a:extLst>
          </p:cNvPr>
          <p:cNvSpPr>
            <a:spLocks noGrp="1"/>
          </p:cNvSpPr>
          <p:nvPr>
            <p:ph type="ftr" sz="quarter" idx="11"/>
          </p:nvPr>
        </p:nvSpPr>
        <p:spPr/>
        <p:txBody>
          <a:bodyPr/>
          <a:lstStyle/>
          <a:p>
            <a:pPr>
              <a:defRPr/>
            </a:pPr>
            <a:r>
              <a:rPr lang="en-US"/>
              <a:t>Asst. Prof. Dr. Anilkumar K.G</a:t>
            </a:r>
            <a:endParaRPr lang="th-TH"/>
          </a:p>
        </p:txBody>
      </p:sp>
      <p:sp>
        <p:nvSpPr>
          <p:cNvPr id="5" name="Slide Number Placeholder 4">
            <a:extLst>
              <a:ext uri="{FF2B5EF4-FFF2-40B4-BE49-F238E27FC236}">
                <a16:creationId xmlns:a16="http://schemas.microsoft.com/office/drawing/2014/main" id="{8900D705-8923-723D-4F2F-C1795DB84C7B}"/>
              </a:ext>
            </a:extLst>
          </p:cNvPr>
          <p:cNvSpPr>
            <a:spLocks noGrp="1"/>
          </p:cNvSpPr>
          <p:nvPr>
            <p:ph type="sldNum" sz="quarter" idx="12"/>
          </p:nvPr>
        </p:nvSpPr>
        <p:spPr/>
        <p:txBody>
          <a:bodyPr/>
          <a:lstStyle/>
          <a:p>
            <a:pPr>
              <a:defRPr/>
            </a:pPr>
            <a:fld id="{B800C045-6E80-4728-9F26-05F5658648E8}" type="slidenum">
              <a:rPr lang="en-US" smtClean="0"/>
              <a:pPr>
                <a:defRPr/>
              </a:pPr>
              <a:t>71</a:t>
            </a:fld>
            <a:endParaRPr lang="th-TH"/>
          </a:p>
        </p:txBody>
      </p:sp>
      <p:sp>
        <p:nvSpPr>
          <p:cNvPr id="6" name="Title 1">
            <a:extLst>
              <a:ext uri="{FF2B5EF4-FFF2-40B4-BE49-F238E27FC236}">
                <a16:creationId xmlns:a16="http://schemas.microsoft.com/office/drawing/2014/main" id="{193F2385-98D8-D09D-2E9C-9CF2BAB525CB}"/>
              </a:ext>
            </a:extLst>
          </p:cNvPr>
          <p:cNvSpPr>
            <a:spLocks noGrp="1"/>
          </p:cNvSpPr>
          <p:nvPr>
            <p:ph type="title"/>
          </p:nvPr>
        </p:nvSpPr>
        <p:spPr>
          <a:xfrm>
            <a:off x="514350" y="228600"/>
            <a:ext cx="9258300" cy="715962"/>
          </a:xfrm>
        </p:spPr>
        <p:txBody>
          <a:bodyPr/>
          <a:lstStyle/>
          <a:p>
            <a:r>
              <a:rPr lang="en-US" sz="4000" i="0" u="none" strike="noStrike" baseline="0" dirty="0">
                <a:latin typeface="+mn-lt"/>
              </a:rPr>
              <a:t>Linear Regression Steps</a:t>
            </a:r>
            <a:endParaRPr lang="en-US" sz="4000" dirty="0">
              <a:latin typeface="+mn-lt"/>
            </a:endParaRPr>
          </a:p>
        </p:txBody>
      </p:sp>
    </p:spTree>
    <p:extLst>
      <p:ext uri="{BB962C8B-B14F-4D97-AF65-F5344CB8AC3E}">
        <p14:creationId xmlns:p14="http://schemas.microsoft.com/office/powerpoint/2010/main" val="995595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E5B78-884F-6E14-7AD9-AEB3A0067C9F}"/>
              </a:ext>
            </a:extLst>
          </p:cNvPr>
          <p:cNvSpPr>
            <a:spLocks noGrp="1"/>
          </p:cNvSpPr>
          <p:nvPr>
            <p:ph type="title"/>
          </p:nvPr>
        </p:nvSpPr>
        <p:spPr>
          <a:xfrm>
            <a:off x="514350" y="228600"/>
            <a:ext cx="9258300" cy="715962"/>
          </a:xfrm>
        </p:spPr>
        <p:txBody>
          <a:bodyPr/>
          <a:lstStyle/>
          <a:p>
            <a:r>
              <a:rPr lang="en-US" sz="4000" i="0" u="none" strike="noStrike" baseline="0" dirty="0">
                <a:latin typeface="+mn-lt"/>
              </a:rPr>
              <a:t>Linear Regression</a:t>
            </a:r>
            <a:endParaRPr lang="en-US" sz="4000" dirty="0">
              <a:latin typeface="+mn-lt"/>
            </a:endParaRPr>
          </a:p>
        </p:txBody>
      </p:sp>
      <p:sp>
        <p:nvSpPr>
          <p:cNvPr id="3" name="Content Placeholder 2">
            <a:extLst>
              <a:ext uri="{FF2B5EF4-FFF2-40B4-BE49-F238E27FC236}">
                <a16:creationId xmlns:a16="http://schemas.microsoft.com/office/drawing/2014/main" id="{A75D1FA1-7E49-7DC9-7481-4B91E091A52C}"/>
              </a:ext>
            </a:extLst>
          </p:cNvPr>
          <p:cNvSpPr>
            <a:spLocks noGrp="1"/>
          </p:cNvSpPr>
          <p:nvPr>
            <p:ph idx="1"/>
          </p:nvPr>
        </p:nvSpPr>
        <p:spPr>
          <a:xfrm>
            <a:off x="190500" y="1066800"/>
            <a:ext cx="9906000" cy="5178425"/>
          </a:xfrm>
        </p:spPr>
        <p:txBody>
          <a:bodyPr/>
          <a:lstStyle/>
          <a:p>
            <a:pPr algn="l"/>
            <a:r>
              <a:rPr lang="en-US" sz="2400" b="0" i="0" u="none" strike="noStrike" baseline="0" dirty="0"/>
              <a:t>Here is an example of </a:t>
            </a:r>
            <a:r>
              <a:rPr lang="en-US" sz="2400" b="1" i="0" u="none" strike="noStrike" baseline="0" dirty="0"/>
              <a:t>a simple linear regression problem</a:t>
            </a:r>
            <a:r>
              <a:rPr lang="en-US" sz="2400" b="0" i="0" u="none" strike="noStrike" baseline="0" dirty="0"/>
              <a:t>:</a:t>
            </a:r>
          </a:p>
          <a:p>
            <a:pPr lvl="1"/>
            <a:r>
              <a:rPr lang="en-US" sz="2000" b="0" i="0" u="none" strike="noStrike" baseline="0" dirty="0"/>
              <a:t> </a:t>
            </a:r>
            <a:r>
              <a:rPr lang="en-US" sz="2200" b="0" i="0" u="none" strike="noStrike" baseline="0" dirty="0"/>
              <a:t>Suppose we want to </a:t>
            </a:r>
            <a:r>
              <a:rPr lang="en-US" sz="2200" b="1" i="0" u="none" strike="noStrike" baseline="0" dirty="0"/>
              <a:t>predict a house’s price y </a:t>
            </a:r>
            <a:r>
              <a:rPr lang="en-US" sz="2200" b="0" i="0" u="none" strike="noStrike" baseline="0" dirty="0"/>
              <a:t>based on its </a:t>
            </a:r>
            <a:r>
              <a:rPr lang="en-US" sz="2200" b="1" i="0" u="none" strike="noStrike" baseline="0" dirty="0"/>
              <a:t>size</a:t>
            </a:r>
            <a:r>
              <a:rPr lang="en-US" sz="2200" b="0" i="0" u="none" strike="noStrike" baseline="0" dirty="0"/>
              <a:t> </a:t>
            </a:r>
            <a:r>
              <a:rPr lang="en-US" sz="2200" b="1" i="1" u="none" strike="noStrike" baseline="0" dirty="0"/>
              <a:t>x </a:t>
            </a:r>
            <a:r>
              <a:rPr lang="en-US" sz="2200" b="0" i="0" u="none" strike="noStrike" baseline="0" dirty="0"/>
              <a:t>(in </a:t>
            </a:r>
            <a:r>
              <a:rPr lang="en-US" sz="2200" b="1" i="0" u="none" strike="noStrike" baseline="0" dirty="0"/>
              <a:t>square feet, </a:t>
            </a:r>
            <a:r>
              <a:rPr lang="en-US" sz="2200" b="1" i="1" u="none" strike="noStrike" baseline="0" dirty="0" err="1"/>
              <a:t>SqFt</a:t>
            </a:r>
            <a:r>
              <a:rPr lang="en-US" sz="2200" b="0" i="0" u="none" strike="noStrike" baseline="0" dirty="0"/>
              <a:t>). </a:t>
            </a:r>
          </a:p>
          <a:p>
            <a:pPr lvl="1"/>
            <a:r>
              <a:rPr lang="en-US" sz="2200" b="0" i="0" u="none" strike="noStrike" baseline="0" dirty="0"/>
              <a:t>We have the </a:t>
            </a:r>
            <a:r>
              <a:rPr lang="en-US" sz="2200" b="1" i="1" u="none" strike="noStrike" baseline="0" dirty="0"/>
              <a:t>house-price.csv </a:t>
            </a:r>
            <a:r>
              <a:rPr lang="en-US" sz="2200" b="0" i="0" u="none" strike="noStrike" baseline="0" dirty="0"/>
              <a:t>dataset of houses with their corresponding sizes and prices. </a:t>
            </a:r>
          </a:p>
          <a:p>
            <a:pPr lvl="1"/>
            <a:r>
              <a:rPr lang="en-US" sz="2200" b="0" i="0" u="none" strike="noStrike" baseline="0" dirty="0"/>
              <a:t>The goal is to learn a </a:t>
            </a:r>
            <a:r>
              <a:rPr lang="en-US" sz="2200" b="1" i="0" u="none" strike="noStrike" baseline="0" dirty="0"/>
              <a:t>linear regression model that can predict the price of a new house</a:t>
            </a:r>
            <a:r>
              <a:rPr lang="en-US" sz="2200" b="0" i="0" u="none" strike="noStrike" baseline="0" dirty="0"/>
              <a:t>, given its </a:t>
            </a:r>
            <a:r>
              <a:rPr lang="en-US" sz="2200" b="1" i="0" u="none" strike="noStrike" baseline="0" dirty="0"/>
              <a:t>size</a:t>
            </a:r>
            <a:r>
              <a:rPr lang="en-US" sz="2200" b="0" i="0" u="none" strike="noStrike" baseline="0" dirty="0"/>
              <a:t>. </a:t>
            </a:r>
          </a:p>
          <a:p>
            <a:pPr lvl="1"/>
            <a:r>
              <a:rPr lang="en-US" sz="2200" b="0" i="0" u="none" strike="noStrike" baseline="0" dirty="0"/>
              <a:t>To solve this problem, we can use the following linear regression equation: </a:t>
            </a:r>
            <a:r>
              <a:rPr lang="en-US" sz="2200" b="1" i="1" u="none" strike="noStrike" baseline="0" dirty="0"/>
              <a:t>y’ = bx + a</a:t>
            </a:r>
            <a:r>
              <a:rPr lang="en-US" sz="2200" b="0" i="0" u="none" strike="noStrike" baseline="0" dirty="0"/>
              <a:t>. </a:t>
            </a:r>
          </a:p>
          <a:p>
            <a:pPr lvl="1"/>
            <a:r>
              <a:rPr lang="en-US" sz="2200" b="0" i="0" u="none" strike="noStrike" baseline="0" dirty="0"/>
              <a:t>where </a:t>
            </a:r>
            <a:r>
              <a:rPr lang="en-US" sz="2200" b="1" i="1" u="none" strike="noStrike" baseline="0" dirty="0"/>
              <a:t>y</a:t>
            </a:r>
            <a:r>
              <a:rPr lang="en-US" sz="2200" b="0" i="0" u="none" strike="noStrike" baseline="0" dirty="0"/>
              <a:t> is the dependent variable (</a:t>
            </a:r>
            <a:r>
              <a:rPr lang="en-US" sz="2200" b="1" i="1" u="none" strike="noStrike" baseline="0" dirty="0"/>
              <a:t>price</a:t>
            </a:r>
            <a:r>
              <a:rPr lang="en-US" sz="2200" b="0" i="0" u="none" strike="noStrike" baseline="0" dirty="0"/>
              <a:t>), </a:t>
            </a:r>
            <a:r>
              <a:rPr lang="en-US" sz="2200" b="1" i="1" u="none" strike="noStrike" baseline="0" dirty="0"/>
              <a:t>x</a:t>
            </a:r>
            <a:r>
              <a:rPr lang="en-US" sz="2200" b="0" i="0" u="none" strike="noStrike" baseline="0" dirty="0"/>
              <a:t> is the independent variable (size in </a:t>
            </a:r>
            <a:r>
              <a:rPr lang="en-US" sz="2200" b="1" i="1" u="none" strike="noStrike" baseline="0" dirty="0" err="1"/>
              <a:t>SqFt</a:t>
            </a:r>
            <a:r>
              <a:rPr lang="en-US" sz="2200" b="0" i="0" u="none" strike="noStrike" baseline="0" dirty="0"/>
              <a:t>), </a:t>
            </a:r>
            <a:r>
              <a:rPr lang="en-US" sz="2200" b="1" i="1" u="none" strike="noStrike" baseline="0" dirty="0"/>
              <a:t>b</a:t>
            </a:r>
            <a:r>
              <a:rPr lang="en-US" sz="2200" b="0" i="1" u="none" strike="noStrike" baseline="0" dirty="0"/>
              <a:t> </a:t>
            </a:r>
            <a:r>
              <a:rPr lang="en-US" sz="2200" b="0" i="0" u="none" strike="noStrike" baseline="0" dirty="0"/>
              <a:t>is the slope (the change in </a:t>
            </a:r>
            <a:r>
              <a:rPr lang="en-US" sz="2200" b="1" i="0" u="none" strike="noStrike" baseline="0" dirty="0"/>
              <a:t>y</a:t>
            </a:r>
            <a:r>
              <a:rPr lang="en-US" sz="2200" b="0" i="0" u="none" strike="noStrike" baseline="0" dirty="0"/>
              <a:t> per unit change in </a:t>
            </a:r>
            <a:r>
              <a:rPr lang="en-US" sz="2200" b="1" i="0" u="none" strike="noStrike" baseline="0" dirty="0"/>
              <a:t>x</a:t>
            </a:r>
            <a:r>
              <a:rPr lang="en-US" sz="2200" b="0" i="0" u="none" strike="noStrike" baseline="0" dirty="0"/>
              <a:t>), and </a:t>
            </a:r>
            <a:r>
              <a:rPr lang="en-US" sz="2200" b="1" i="1" u="none" strike="noStrike" baseline="0" dirty="0"/>
              <a:t>a</a:t>
            </a:r>
            <a:r>
              <a:rPr lang="en-US" sz="2200" b="0" i="0" u="none" strike="noStrike" baseline="0" dirty="0"/>
              <a:t> is the </a:t>
            </a:r>
            <a:r>
              <a:rPr lang="en-US" sz="2200" b="1" i="1" u="none" strike="noStrike" baseline="0" dirty="0"/>
              <a:t>y</a:t>
            </a:r>
            <a:r>
              <a:rPr lang="en-US" sz="2200" b="1" i="0" u="none" strike="noStrike" baseline="0" dirty="0"/>
              <a:t>-intercept</a:t>
            </a:r>
            <a:r>
              <a:rPr lang="en-US" sz="2200" b="0" i="0" u="none" strike="noStrike" baseline="0" dirty="0"/>
              <a:t> (the value of </a:t>
            </a:r>
            <a:r>
              <a:rPr lang="en-US" sz="2200" b="1" i="0" u="none" strike="noStrike" baseline="0" dirty="0"/>
              <a:t>y</a:t>
            </a:r>
            <a:r>
              <a:rPr lang="en-US" sz="2200" b="0" i="0" u="none" strike="noStrike" baseline="0" dirty="0"/>
              <a:t> when </a:t>
            </a:r>
            <a:r>
              <a:rPr lang="en-US" sz="2200" b="1" i="0" u="none" strike="noStrike" baseline="0" dirty="0"/>
              <a:t>x</a:t>
            </a:r>
            <a:r>
              <a:rPr lang="en-US" sz="2200" b="0" i="0" u="none" strike="noStrike" baseline="0" dirty="0"/>
              <a:t> is </a:t>
            </a:r>
            <a:r>
              <a:rPr lang="en-US" sz="2200" b="1" i="0" u="none" strike="noStrike" baseline="0" dirty="0"/>
              <a:t>0</a:t>
            </a:r>
            <a:r>
              <a:rPr lang="en-US" sz="2200" b="0" i="0" u="none" strike="noStrike" baseline="0" dirty="0"/>
              <a:t>).</a:t>
            </a:r>
          </a:p>
          <a:p>
            <a:pPr lvl="1"/>
            <a:r>
              <a:rPr lang="en-US" sz="2200" dirty="0"/>
              <a:t>Predict the house price when </a:t>
            </a:r>
            <a:r>
              <a:rPr lang="en-US" sz="2200" b="1" dirty="0"/>
              <a:t>x = 2000 </a:t>
            </a:r>
            <a:r>
              <a:rPr lang="en-US" sz="2200" dirty="0"/>
              <a:t>Square feet, </a:t>
            </a:r>
            <a:r>
              <a:rPr lang="en-US" sz="2400" b="1" i="0" u="none" strike="noStrike" baseline="0" dirty="0"/>
              <a:t>predicted price y’: 130361.50657</a:t>
            </a:r>
            <a:endParaRPr lang="en-US" sz="2200" b="1" dirty="0"/>
          </a:p>
        </p:txBody>
      </p:sp>
      <p:sp>
        <p:nvSpPr>
          <p:cNvPr id="4" name="Footer Placeholder 3">
            <a:extLst>
              <a:ext uri="{FF2B5EF4-FFF2-40B4-BE49-F238E27FC236}">
                <a16:creationId xmlns:a16="http://schemas.microsoft.com/office/drawing/2014/main" id="{C90C473A-5C51-D774-8935-3E68199DFB78}"/>
              </a:ext>
            </a:extLst>
          </p:cNvPr>
          <p:cNvSpPr>
            <a:spLocks noGrp="1"/>
          </p:cNvSpPr>
          <p:nvPr>
            <p:ph type="ftr" sz="quarter" idx="11"/>
          </p:nvPr>
        </p:nvSpPr>
        <p:spPr/>
        <p:txBody>
          <a:bodyPr/>
          <a:lstStyle/>
          <a:p>
            <a:pPr>
              <a:defRPr/>
            </a:pPr>
            <a:r>
              <a:rPr lang="en-US"/>
              <a:t>Asst. Prof. Dr. Anilkumar K.G</a:t>
            </a:r>
            <a:endParaRPr lang="th-TH"/>
          </a:p>
        </p:txBody>
      </p:sp>
      <p:sp>
        <p:nvSpPr>
          <p:cNvPr id="5" name="Slide Number Placeholder 4">
            <a:extLst>
              <a:ext uri="{FF2B5EF4-FFF2-40B4-BE49-F238E27FC236}">
                <a16:creationId xmlns:a16="http://schemas.microsoft.com/office/drawing/2014/main" id="{2C973F6D-CB19-352E-3F00-4184B5460C7D}"/>
              </a:ext>
            </a:extLst>
          </p:cNvPr>
          <p:cNvSpPr>
            <a:spLocks noGrp="1"/>
          </p:cNvSpPr>
          <p:nvPr>
            <p:ph type="sldNum" sz="quarter" idx="12"/>
          </p:nvPr>
        </p:nvSpPr>
        <p:spPr/>
        <p:txBody>
          <a:bodyPr/>
          <a:lstStyle/>
          <a:p>
            <a:pPr>
              <a:defRPr/>
            </a:pPr>
            <a:fld id="{B800C045-6E80-4728-9F26-05F5658648E8}" type="slidenum">
              <a:rPr lang="en-US" smtClean="0"/>
              <a:pPr>
                <a:defRPr/>
              </a:pPr>
              <a:t>72</a:t>
            </a:fld>
            <a:endParaRPr lang="th-TH"/>
          </a:p>
        </p:txBody>
      </p:sp>
    </p:spTree>
    <p:extLst>
      <p:ext uri="{BB962C8B-B14F-4D97-AF65-F5344CB8AC3E}">
        <p14:creationId xmlns:p14="http://schemas.microsoft.com/office/powerpoint/2010/main" val="95780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59D5C1-7B04-2C70-4529-E4F7CA11B391}"/>
              </a:ext>
            </a:extLst>
          </p:cNvPr>
          <p:cNvSpPr>
            <a:spLocks noGrp="1"/>
          </p:cNvSpPr>
          <p:nvPr>
            <p:ph type="ftr" sz="quarter" idx="11"/>
          </p:nvPr>
        </p:nvSpPr>
        <p:spPr/>
        <p:txBody>
          <a:bodyPr/>
          <a:lstStyle/>
          <a:p>
            <a:pPr>
              <a:defRPr/>
            </a:pPr>
            <a:r>
              <a:rPr lang="en-US"/>
              <a:t>Asst. Prof. Dr. Anilkumar K.G</a:t>
            </a:r>
            <a:endParaRPr lang="th-TH"/>
          </a:p>
        </p:txBody>
      </p:sp>
      <p:sp>
        <p:nvSpPr>
          <p:cNvPr id="5" name="Slide Number Placeholder 4">
            <a:extLst>
              <a:ext uri="{FF2B5EF4-FFF2-40B4-BE49-F238E27FC236}">
                <a16:creationId xmlns:a16="http://schemas.microsoft.com/office/drawing/2014/main" id="{798BD5A9-685E-FCEA-2D1D-5199190A0392}"/>
              </a:ext>
            </a:extLst>
          </p:cNvPr>
          <p:cNvSpPr>
            <a:spLocks noGrp="1"/>
          </p:cNvSpPr>
          <p:nvPr>
            <p:ph type="sldNum" sz="quarter" idx="12"/>
          </p:nvPr>
        </p:nvSpPr>
        <p:spPr/>
        <p:txBody>
          <a:bodyPr/>
          <a:lstStyle/>
          <a:p>
            <a:pPr>
              <a:defRPr/>
            </a:pPr>
            <a:fld id="{B800C045-6E80-4728-9F26-05F5658648E8}" type="slidenum">
              <a:rPr lang="en-US" smtClean="0"/>
              <a:pPr>
                <a:defRPr/>
              </a:pPr>
              <a:t>73</a:t>
            </a:fld>
            <a:endParaRPr lang="th-TH"/>
          </a:p>
        </p:txBody>
      </p:sp>
      <p:pic>
        <p:nvPicPr>
          <p:cNvPr id="7" name="Picture 6">
            <a:extLst>
              <a:ext uri="{FF2B5EF4-FFF2-40B4-BE49-F238E27FC236}">
                <a16:creationId xmlns:a16="http://schemas.microsoft.com/office/drawing/2014/main" id="{B37183AD-D761-3A6B-416F-83D79570CE8A}"/>
              </a:ext>
            </a:extLst>
          </p:cNvPr>
          <p:cNvPicPr>
            <a:picLocks noChangeAspect="1"/>
          </p:cNvPicPr>
          <p:nvPr/>
        </p:nvPicPr>
        <p:blipFill>
          <a:blip r:embed="rId2"/>
          <a:stretch>
            <a:fillRect/>
          </a:stretch>
        </p:blipFill>
        <p:spPr>
          <a:xfrm>
            <a:off x="1257300" y="1158081"/>
            <a:ext cx="8040305" cy="4873625"/>
          </a:xfrm>
          <a:prstGeom prst="rect">
            <a:avLst/>
          </a:prstGeom>
        </p:spPr>
      </p:pic>
      <p:sp>
        <p:nvSpPr>
          <p:cNvPr id="3" name="Title 1">
            <a:extLst>
              <a:ext uri="{FF2B5EF4-FFF2-40B4-BE49-F238E27FC236}">
                <a16:creationId xmlns:a16="http://schemas.microsoft.com/office/drawing/2014/main" id="{6A993012-4A32-B9F0-B66E-D51811647F09}"/>
              </a:ext>
            </a:extLst>
          </p:cNvPr>
          <p:cNvSpPr>
            <a:spLocks noGrp="1"/>
          </p:cNvSpPr>
          <p:nvPr>
            <p:ph type="title"/>
          </p:nvPr>
        </p:nvSpPr>
        <p:spPr>
          <a:xfrm>
            <a:off x="514350" y="228600"/>
            <a:ext cx="9258300" cy="715962"/>
          </a:xfrm>
        </p:spPr>
        <p:txBody>
          <a:bodyPr/>
          <a:lstStyle/>
          <a:p>
            <a:r>
              <a:rPr lang="en-US" sz="4000" i="0" u="none" strike="noStrike" baseline="0" dirty="0">
                <a:latin typeface="+mn-lt"/>
              </a:rPr>
              <a:t>Linear Regression</a:t>
            </a:r>
            <a:endParaRPr lang="en-US" sz="4000" dirty="0">
              <a:latin typeface="+mn-lt"/>
            </a:endParaRPr>
          </a:p>
        </p:txBody>
      </p:sp>
    </p:spTree>
    <p:extLst>
      <p:ext uri="{BB962C8B-B14F-4D97-AF65-F5344CB8AC3E}">
        <p14:creationId xmlns:p14="http://schemas.microsoft.com/office/powerpoint/2010/main" val="3638468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901C4D3-54B8-B18D-EA93-9CF856CFA2A2}"/>
              </a:ext>
            </a:extLst>
          </p:cNvPr>
          <p:cNvSpPr>
            <a:spLocks noGrp="1"/>
          </p:cNvSpPr>
          <p:nvPr>
            <p:ph type="ftr" sz="quarter" idx="11"/>
          </p:nvPr>
        </p:nvSpPr>
        <p:spPr/>
        <p:txBody>
          <a:bodyPr/>
          <a:lstStyle/>
          <a:p>
            <a:pPr>
              <a:defRPr/>
            </a:pPr>
            <a:r>
              <a:rPr lang="en-US"/>
              <a:t>Asst. Prof. Dr. Anilkumar K.G</a:t>
            </a:r>
            <a:endParaRPr lang="th-TH"/>
          </a:p>
        </p:txBody>
      </p:sp>
      <p:sp>
        <p:nvSpPr>
          <p:cNvPr id="5" name="Slide Number Placeholder 4">
            <a:extLst>
              <a:ext uri="{FF2B5EF4-FFF2-40B4-BE49-F238E27FC236}">
                <a16:creationId xmlns:a16="http://schemas.microsoft.com/office/drawing/2014/main" id="{BD115B18-DD3D-8BE4-3158-DFFAFDF84F24}"/>
              </a:ext>
            </a:extLst>
          </p:cNvPr>
          <p:cNvSpPr>
            <a:spLocks noGrp="1"/>
          </p:cNvSpPr>
          <p:nvPr>
            <p:ph type="sldNum" sz="quarter" idx="12"/>
          </p:nvPr>
        </p:nvSpPr>
        <p:spPr/>
        <p:txBody>
          <a:bodyPr/>
          <a:lstStyle/>
          <a:p>
            <a:pPr>
              <a:defRPr/>
            </a:pPr>
            <a:fld id="{B800C045-6E80-4728-9F26-05F5658648E8}" type="slidenum">
              <a:rPr lang="en-US" smtClean="0"/>
              <a:pPr>
                <a:defRPr/>
              </a:pPr>
              <a:t>74</a:t>
            </a:fld>
            <a:endParaRPr lang="th-TH"/>
          </a:p>
        </p:txBody>
      </p:sp>
      <p:pic>
        <p:nvPicPr>
          <p:cNvPr id="7" name="Picture 6">
            <a:extLst>
              <a:ext uri="{FF2B5EF4-FFF2-40B4-BE49-F238E27FC236}">
                <a16:creationId xmlns:a16="http://schemas.microsoft.com/office/drawing/2014/main" id="{95E0F232-E7A4-09D6-3548-33BA9F0A686C}"/>
              </a:ext>
            </a:extLst>
          </p:cNvPr>
          <p:cNvPicPr>
            <a:picLocks noChangeAspect="1"/>
          </p:cNvPicPr>
          <p:nvPr/>
        </p:nvPicPr>
        <p:blipFill>
          <a:blip r:embed="rId2"/>
          <a:stretch>
            <a:fillRect/>
          </a:stretch>
        </p:blipFill>
        <p:spPr>
          <a:xfrm>
            <a:off x="571500" y="1219200"/>
            <a:ext cx="9448800" cy="4622724"/>
          </a:xfrm>
          <a:prstGeom prst="rect">
            <a:avLst/>
          </a:prstGeom>
        </p:spPr>
      </p:pic>
      <p:sp>
        <p:nvSpPr>
          <p:cNvPr id="6" name="Title 1">
            <a:extLst>
              <a:ext uri="{FF2B5EF4-FFF2-40B4-BE49-F238E27FC236}">
                <a16:creationId xmlns:a16="http://schemas.microsoft.com/office/drawing/2014/main" id="{5481E920-803C-4C88-FDE5-B94477E56C01}"/>
              </a:ext>
            </a:extLst>
          </p:cNvPr>
          <p:cNvSpPr>
            <a:spLocks noGrp="1"/>
          </p:cNvSpPr>
          <p:nvPr>
            <p:ph type="title"/>
          </p:nvPr>
        </p:nvSpPr>
        <p:spPr>
          <a:xfrm>
            <a:off x="514350" y="228600"/>
            <a:ext cx="9258300" cy="715962"/>
          </a:xfrm>
        </p:spPr>
        <p:txBody>
          <a:bodyPr/>
          <a:lstStyle/>
          <a:p>
            <a:r>
              <a:rPr lang="en-US" sz="4000" i="0" u="none" strike="noStrike" baseline="0" dirty="0">
                <a:latin typeface="+mn-lt"/>
              </a:rPr>
              <a:t>Linear Regression</a:t>
            </a:r>
            <a:endParaRPr lang="en-US" sz="4000" dirty="0">
              <a:latin typeface="+mn-lt"/>
            </a:endParaRPr>
          </a:p>
        </p:txBody>
      </p:sp>
    </p:spTree>
    <p:extLst>
      <p:ext uri="{BB962C8B-B14F-4D97-AF65-F5344CB8AC3E}">
        <p14:creationId xmlns:p14="http://schemas.microsoft.com/office/powerpoint/2010/main" val="41534812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8E0C-3C92-5D70-20FE-87C7E3A50AA8}"/>
              </a:ext>
            </a:extLst>
          </p:cNvPr>
          <p:cNvSpPr>
            <a:spLocks noGrp="1"/>
          </p:cNvSpPr>
          <p:nvPr>
            <p:ph type="title"/>
          </p:nvPr>
        </p:nvSpPr>
        <p:spPr>
          <a:xfrm>
            <a:off x="514350" y="238193"/>
            <a:ext cx="9258300" cy="715962"/>
          </a:xfrm>
        </p:spPr>
        <p:txBody>
          <a:bodyPr/>
          <a:lstStyle/>
          <a:p>
            <a:r>
              <a:rPr lang="en-US" sz="4000" i="0" u="none" strike="noStrike" baseline="0" dirty="0">
                <a:latin typeface="+mn-lt"/>
              </a:rPr>
              <a:t>Multiple Linear Regression</a:t>
            </a:r>
            <a:endParaRPr lang="en-US" sz="4000" dirty="0">
              <a:latin typeface="+mn-lt"/>
            </a:endParaRPr>
          </a:p>
        </p:txBody>
      </p:sp>
      <p:sp>
        <p:nvSpPr>
          <p:cNvPr id="3" name="Content Placeholder 2">
            <a:extLst>
              <a:ext uri="{FF2B5EF4-FFF2-40B4-BE49-F238E27FC236}">
                <a16:creationId xmlns:a16="http://schemas.microsoft.com/office/drawing/2014/main" id="{17E98915-2712-8120-16A0-B095C74D5B15}"/>
              </a:ext>
            </a:extLst>
          </p:cNvPr>
          <p:cNvSpPr>
            <a:spLocks noGrp="1"/>
          </p:cNvSpPr>
          <p:nvPr>
            <p:ph idx="1"/>
          </p:nvPr>
        </p:nvSpPr>
        <p:spPr>
          <a:xfrm>
            <a:off x="190500" y="1066800"/>
            <a:ext cx="9906000" cy="5059363"/>
          </a:xfrm>
        </p:spPr>
        <p:txBody>
          <a:bodyPr/>
          <a:lstStyle/>
          <a:p>
            <a:pPr algn="l"/>
            <a:r>
              <a:rPr lang="en-US" sz="2400" b="1" i="0" u="none" strike="noStrike" baseline="0" dirty="0"/>
              <a:t>Logistic Regression </a:t>
            </a:r>
            <a:r>
              <a:rPr lang="en-US" sz="2400" b="0" i="0" u="none" strike="noStrike" baseline="0" dirty="0"/>
              <a:t>is a supervised learning method used to analyze the relationship between </a:t>
            </a:r>
            <a:r>
              <a:rPr lang="en-US" sz="2400" b="1" i="0" u="none" strike="noStrike" baseline="0" dirty="0"/>
              <a:t>a categorical dependent variable </a:t>
            </a:r>
            <a:r>
              <a:rPr lang="en-US" sz="2400" b="0" i="0" u="none" strike="noStrike" baseline="0" dirty="0"/>
              <a:t>and </a:t>
            </a:r>
            <a:r>
              <a:rPr lang="en-US" sz="2400" b="1" i="0" u="none" strike="noStrike" baseline="0" dirty="0"/>
              <a:t>more than one independent variable</a:t>
            </a:r>
            <a:r>
              <a:rPr lang="en-US" sz="2400" b="0" i="0" u="none" strike="noStrike" baseline="0" dirty="0"/>
              <a:t>. </a:t>
            </a:r>
          </a:p>
          <a:p>
            <a:pPr lvl="1"/>
            <a:r>
              <a:rPr lang="en-US" sz="2200" b="0" i="0" u="none" strike="noStrike" baseline="0" dirty="0"/>
              <a:t>It is commonly used for </a:t>
            </a:r>
            <a:r>
              <a:rPr lang="en-US" sz="2200" b="1" i="0" u="none" strike="noStrike" baseline="0" dirty="0"/>
              <a:t>classification tasks</a:t>
            </a:r>
            <a:r>
              <a:rPr lang="en-US" sz="2200" b="0" i="0" u="none" strike="noStrike" baseline="0" dirty="0"/>
              <a:t>, such as </a:t>
            </a:r>
            <a:r>
              <a:rPr lang="en-US" sz="2200" b="0" i="1" u="none" strike="noStrike" baseline="0" dirty="0"/>
              <a:t>predicting whether a customer will buy a product </a:t>
            </a:r>
            <a:r>
              <a:rPr lang="en-US" sz="2200" b="0" i="0" u="none" strike="noStrike" baseline="0" dirty="0"/>
              <a:t>or </a:t>
            </a:r>
            <a:r>
              <a:rPr lang="en-US" sz="2200" b="0" i="1" u="none" strike="noStrike" baseline="0" dirty="0"/>
              <a:t>a patient will be diagnosed with a disease</a:t>
            </a:r>
            <a:r>
              <a:rPr lang="en-US" sz="2200" b="0" i="0" u="none" strike="noStrike" baseline="0" dirty="0"/>
              <a:t>. </a:t>
            </a:r>
          </a:p>
          <a:p>
            <a:pPr algn="l"/>
            <a:r>
              <a:rPr lang="en-US" sz="2400" b="0" i="0" u="none" strike="noStrike" baseline="0" dirty="0"/>
              <a:t>The </a:t>
            </a:r>
            <a:r>
              <a:rPr lang="en-US" sz="2400" b="1" i="0" u="none" strike="noStrike" baseline="0" dirty="0"/>
              <a:t>logistic regression model</a:t>
            </a:r>
            <a:r>
              <a:rPr lang="en-US" sz="2400" b="0" i="0" u="none" strike="noStrike" baseline="0" dirty="0"/>
              <a:t> is a generalized linear model that uses a logistic function to transform the </a:t>
            </a:r>
            <a:r>
              <a:rPr lang="en-US" sz="2400" b="1" i="0" u="none" strike="noStrike" baseline="0" dirty="0"/>
              <a:t>linear regression output into a probability value between 0 and 1</a:t>
            </a:r>
            <a:r>
              <a:rPr lang="en-US" sz="2400" b="0" i="0" u="none" strike="noStrike" baseline="0" dirty="0"/>
              <a:t>. </a:t>
            </a:r>
          </a:p>
          <a:p>
            <a:pPr algn="l"/>
            <a:r>
              <a:rPr lang="en-US" sz="2400" b="0" i="0" u="none" strike="noStrike" baseline="0" dirty="0"/>
              <a:t>This probability value is then used to classify the input into two possible classes: ‘ </a:t>
            </a:r>
            <a:r>
              <a:rPr lang="en-US" sz="2400" b="1" i="1" u="none" strike="noStrike" baseline="0" dirty="0" err="1"/>
              <a:t>yes</a:t>
            </a:r>
            <a:r>
              <a:rPr lang="en-US" sz="2400" b="0" i="0" u="none" strike="noStrike" baseline="0" dirty="0" err="1"/>
              <a:t>'</a:t>
            </a:r>
            <a:r>
              <a:rPr lang="en-US" sz="2400" b="0" i="0" u="none" strike="noStrike" baseline="0" dirty="0"/>
              <a:t> or ‘</a:t>
            </a:r>
            <a:r>
              <a:rPr lang="en-US" sz="2400" b="1" i="1" u="none" strike="noStrike" baseline="0" dirty="0"/>
              <a:t>no</a:t>
            </a:r>
            <a:r>
              <a:rPr lang="en-US" sz="2400" b="0" i="0" u="none" strike="noStrike" baseline="0" dirty="0"/>
              <a:t>,’ '</a:t>
            </a:r>
            <a:r>
              <a:rPr lang="en-US" sz="2400" b="1" i="1" u="none" strike="noStrike" baseline="0" dirty="0"/>
              <a:t>spam</a:t>
            </a:r>
            <a:r>
              <a:rPr lang="en-US" sz="2400" b="0" i="0" u="none" strike="noStrike" baseline="0" dirty="0"/>
              <a:t>' or </a:t>
            </a:r>
            <a:r>
              <a:rPr lang="en-US" sz="2400" b="1" i="1" u="none" strike="noStrike" baseline="0" dirty="0"/>
              <a:t>'not spam</a:t>
            </a:r>
            <a:r>
              <a:rPr lang="en-US" sz="2400" b="0" i="0" u="none" strike="noStrike" baseline="0" dirty="0"/>
              <a:t>,’ etc. </a:t>
            </a:r>
          </a:p>
        </p:txBody>
      </p:sp>
      <p:sp>
        <p:nvSpPr>
          <p:cNvPr id="4" name="Footer Placeholder 3">
            <a:extLst>
              <a:ext uri="{FF2B5EF4-FFF2-40B4-BE49-F238E27FC236}">
                <a16:creationId xmlns:a16="http://schemas.microsoft.com/office/drawing/2014/main" id="{62A497CD-8262-F6BA-C22E-965C6DCB24BE}"/>
              </a:ext>
            </a:extLst>
          </p:cNvPr>
          <p:cNvSpPr>
            <a:spLocks noGrp="1"/>
          </p:cNvSpPr>
          <p:nvPr>
            <p:ph type="ftr" sz="quarter" idx="11"/>
          </p:nvPr>
        </p:nvSpPr>
        <p:spPr/>
        <p:txBody>
          <a:bodyPr/>
          <a:lstStyle/>
          <a:p>
            <a:pPr>
              <a:defRPr/>
            </a:pPr>
            <a:r>
              <a:rPr lang="en-US" dirty="0"/>
              <a:t>Asst. Prof. Dr. </a:t>
            </a:r>
            <a:r>
              <a:rPr lang="en-US" dirty="0" err="1"/>
              <a:t>Anilkumar</a:t>
            </a:r>
            <a:r>
              <a:rPr lang="en-US" dirty="0"/>
              <a:t> K.G</a:t>
            </a:r>
            <a:endParaRPr lang="th-TH" dirty="0"/>
          </a:p>
        </p:txBody>
      </p:sp>
      <p:sp>
        <p:nvSpPr>
          <p:cNvPr id="5" name="Slide Number Placeholder 4">
            <a:extLst>
              <a:ext uri="{FF2B5EF4-FFF2-40B4-BE49-F238E27FC236}">
                <a16:creationId xmlns:a16="http://schemas.microsoft.com/office/drawing/2014/main" id="{3E34B268-D591-9001-8223-32D5E7233653}"/>
              </a:ext>
            </a:extLst>
          </p:cNvPr>
          <p:cNvSpPr>
            <a:spLocks noGrp="1"/>
          </p:cNvSpPr>
          <p:nvPr>
            <p:ph type="sldNum" sz="quarter" idx="12"/>
          </p:nvPr>
        </p:nvSpPr>
        <p:spPr/>
        <p:txBody>
          <a:bodyPr/>
          <a:lstStyle/>
          <a:p>
            <a:pPr>
              <a:defRPr/>
            </a:pPr>
            <a:fld id="{B800C045-6E80-4728-9F26-05F5658648E8}" type="slidenum">
              <a:rPr lang="en-US" smtClean="0"/>
              <a:pPr>
                <a:defRPr/>
              </a:pPr>
              <a:t>75</a:t>
            </a:fld>
            <a:endParaRPr lang="th-TH" dirty="0"/>
          </a:p>
        </p:txBody>
      </p:sp>
    </p:spTree>
    <p:extLst>
      <p:ext uri="{BB962C8B-B14F-4D97-AF65-F5344CB8AC3E}">
        <p14:creationId xmlns:p14="http://schemas.microsoft.com/office/powerpoint/2010/main" val="2659473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FFA4-7E9E-38F2-AC6F-CDD9F912D3B3}"/>
              </a:ext>
            </a:extLst>
          </p:cNvPr>
          <p:cNvSpPr>
            <a:spLocks noGrp="1"/>
          </p:cNvSpPr>
          <p:nvPr>
            <p:ph type="title"/>
          </p:nvPr>
        </p:nvSpPr>
        <p:spPr/>
        <p:txBody>
          <a:bodyPr/>
          <a:lstStyle/>
          <a:p>
            <a:r>
              <a:rPr lang="en-US" sz="4000" i="0" u="none" strike="noStrike" baseline="0" dirty="0">
                <a:latin typeface="+mn-lt"/>
              </a:rPr>
              <a:t>Multiple Linear Regression </a:t>
            </a:r>
            <a:endParaRPr lang="en-US" sz="4000" dirty="0"/>
          </a:p>
        </p:txBody>
      </p:sp>
      <p:sp>
        <p:nvSpPr>
          <p:cNvPr id="3" name="Content Placeholder 2">
            <a:extLst>
              <a:ext uri="{FF2B5EF4-FFF2-40B4-BE49-F238E27FC236}">
                <a16:creationId xmlns:a16="http://schemas.microsoft.com/office/drawing/2014/main" id="{33B0F702-8043-EFA1-5011-2C9089AA9D1F}"/>
              </a:ext>
            </a:extLst>
          </p:cNvPr>
          <p:cNvSpPr>
            <a:spLocks noGrp="1"/>
          </p:cNvSpPr>
          <p:nvPr>
            <p:ph idx="1"/>
          </p:nvPr>
        </p:nvSpPr>
        <p:spPr>
          <a:xfrm>
            <a:off x="514350" y="1524000"/>
            <a:ext cx="9258300" cy="4602163"/>
          </a:xfrm>
        </p:spPr>
        <p:txBody>
          <a:bodyPr/>
          <a:lstStyle/>
          <a:p>
            <a:r>
              <a:rPr lang="en-US" sz="2800" b="1" u="sng" dirty="0"/>
              <a:t>Home work</a:t>
            </a:r>
          </a:p>
          <a:p>
            <a:r>
              <a:rPr lang="en-US" sz="2400" dirty="0"/>
              <a:t>Predict the value of </a:t>
            </a:r>
            <a:r>
              <a:rPr lang="en-US" sz="2400" b="1" dirty="0"/>
              <a:t>BMI </a:t>
            </a:r>
            <a:r>
              <a:rPr lang="en-US" sz="2400" dirty="0"/>
              <a:t>(Body Mass Index) from the </a:t>
            </a:r>
            <a:r>
              <a:rPr lang="en-US" sz="2400" b="1" i="1" dirty="0"/>
              <a:t>Height</a:t>
            </a:r>
            <a:r>
              <a:rPr lang="en-US" sz="2400" b="1" dirty="0"/>
              <a:t> </a:t>
            </a:r>
            <a:r>
              <a:rPr lang="en-US" sz="2400" dirty="0"/>
              <a:t>and </a:t>
            </a:r>
            <a:r>
              <a:rPr lang="en-US" sz="2400" b="1" i="1" dirty="0"/>
              <a:t>Weight</a:t>
            </a:r>
            <a:r>
              <a:rPr lang="en-US" sz="2400" dirty="0"/>
              <a:t> of a person using logistic regression.</a:t>
            </a:r>
          </a:p>
          <a:p>
            <a:r>
              <a:rPr lang="en-US" sz="2400" dirty="0"/>
              <a:t>Download “</a:t>
            </a:r>
            <a:r>
              <a:rPr lang="en-US" sz="2400" b="1" dirty="0"/>
              <a:t>Gender-Height-Weight-BMI</a:t>
            </a:r>
            <a:r>
              <a:rPr lang="en-US" sz="2400" dirty="0"/>
              <a:t>” CSV dataset from </a:t>
            </a:r>
            <a:r>
              <a:rPr lang="en-US" sz="2400" dirty="0">
                <a:hlinkClick r:id="rId2">
                  <a:extLst>
                    <a:ext uri="{A12FA001-AC4F-418D-AE19-62706E023703}">
                      <ahyp:hlinkClr xmlns:ahyp="http://schemas.microsoft.com/office/drawing/2018/hyperlinkcolor" val="tx"/>
                    </a:ext>
                  </a:extLst>
                </a:hlinkClick>
              </a:rPr>
              <a:t>https://www.kaggle.com/datasets/yersever/500-person-gender-height-weight-bodymassindex/</a:t>
            </a:r>
            <a:endParaRPr lang="en-US" sz="2400" dirty="0"/>
          </a:p>
          <a:p>
            <a:r>
              <a:rPr lang="en-US" sz="2400" b="1" u="sng" dirty="0"/>
              <a:t>Use ideas from:</a:t>
            </a:r>
          </a:p>
          <a:p>
            <a:r>
              <a:rPr lang="en-US" sz="2400" dirty="0"/>
              <a:t>https://www.statology.org/multiple-linear-regression-by-hand/</a:t>
            </a:r>
          </a:p>
          <a:p>
            <a:endParaRPr lang="en-US" dirty="0"/>
          </a:p>
        </p:txBody>
      </p:sp>
      <p:sp>
        <p:nvSpPr>
          <p:cNvPr id="4" name="Footer Placeholder 3">
            <a:extLst>
              <a:ext uri="{FF2B5EF4-FFF2-40B4-BE49-F238E27FC236}">
                <a16:creationId xmlns:a16="http://schemas.microsoft.com/office/drawing/2014/main" id="{99135E80-01C1-FD1B-28E2-3E5F33FB14B2}"/>
              </a:ext>
            </a:extLst>
          </p:cNvPr>
          <p:cNvSpPr>
            <a:spLocks noGrp="1"/>
          </p:cNvSpPr>
          <p:nvPr>
            <p:ph type="ftr" sz="quarter" idx="11"/>
          </p:nvPr>
        </p:nvSpPr>
        <p:spPr/>
        <p:txBody>
          <a:bodyPr/>
          <a:lstStyle/>
          <a:p>
            <a:pPr>
              <a:defRPr/>
            </a:pPr>
            <a:r>
              <a:rPr lang="en-US"/>
              <a:t>Asst. Prof. Dr. Anilkumar K.G</a:t>
            </a:r>
            <a:endParaRPr lang="th-TH"/>
          </a:p>
        </p:txBody>
      </p:sp>
      <p:sp>
        <p:nvSpPr>
          <p:cNvPr id="5" name="Slide Number Placeholder 4">
            <a:extLst>
              <a:ext uri="{FF2B5EF4-FFF2-40B4-BE49-F238E27FC236}">
                <a16:creationId xmlns:a16="http://schemas.microsoft.com/office/drawing/2014/main" id="{673BE5EC-8F43-7F25-2C15-28685C3FE386}"/>
              </a:ext>
            </a:extLst>
          </p:cNvPr>
          <p:cNvSpPr>
            <a:spLocks noGrp="1"/>
          </p:cNvSpPr>
          <p:nvPr>
            <p:ph type="sldNum" sz="quarter" idx="12"/>
          </p:nvPr>
        </p:nvSpPr>
        <p:spPr/>
        <p:txBody>
          <a:bodyPr/>
          <a:lstStyle/>
          <a:p>
            <a:pPr>
              <a:defRPr/>
            </a:pPr>
            <a:fld id="{B800C045-6E80-4728-9F26-05F5658648E8}" type="slidenum">
              <a:rPr lang="en-US" smtClean="0"/>
              <a:pPr>
                <a:defRPr/>
              </a:pPr>
              <a:t>76</a:t>
            </a:fld>
            <a:endParaRPr lang="th-TH"/>
          </a:p>
        </p:txBody>
      </p:sp>
    </p:spTree>
    <p:extLst>
      <p:ext uri="{BB962C8B-B14F-4D97-AF65-F5344CB8AC3E}">
        <p14:creationId xmlns:p14="http://schemas.microsoft.com/office/powerpoint/2010/main" val="35387696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1219200"/>
            <a:ext cx="9829800" cy="4906963"/>
          </a:xfrm>
        </p:spPr>
        <p:txBody>
          <a:bodyPr/>
          <a:lstStyle/>
          <a:p>
            <a:r>
              <a:rPr lang="en-US" sz="2800" dirty="0"/>
              <a:t>The algorithm presented in </a:t>
            </a:r>
            <a:r>
              <a:rPr lang="en-US" sz="2800" b="1" dirty="0"/>
              <a:t>Figure 7.8 </a:t>
            </a:r>
            <a:r>
              <a:rPr lang="en-US" sz="2800" dirty="0"/>
              <a:t>is called </a:t>
            </a:r>
            <a:r>
              <a:rPr lang="en-US" sz="2800" b="1" dirty="0"/>
              <a:t>incremental gradient descent </a:t>
            </a:r>
            <a:r>
              <a:rPr lang="en-US" sz="2800" dirty="0"/>
              <a:t>because the weights change while iterates through the examples. </a:t>
            </a:r>
          </a:p>
          <a:p>
            <a:r>
              <a:rPr lang="en-US" sz="2800" dirty="0"/>
              <a:t>If the training examples are selected at random, this is called </a:t>
            </a:r>
            <a:r>
              <a:rPr lang="en-US" sz="2800" b="1" dirty="0"/>
              <a:t>stochastic gradient descent (SGD)</a:t>
            </a:r>
            <a:r>
              <a:rPr lang="en-US" sz="2800" dirty="0"/>
              <a:t>.</a:t>
            </a:r>
          </a:p>
          <a:p>
            <a:pPr lvl="1"/>
            <a:r>
              <a:rPr lang="en-US" sz="2400" dirty="0"/>
              <a:t>These </a:t>
            </a:r>
            <a:r>
              <a:rPr lang="en-US" sz="2400" b="1" dirty="0"/>
              <a:t>incremental methods </a:t>
            </a:r>
            <a:r>
              <a:rPr lang="en-US" sz="2400" dirty="0"/>
              <a:t>have cheaper steps than gradient descent and typically become more accurate when saving all the changes to the end of the examples.</a:t>
            </a:r>
          </a:p>
          <a:p>
            <a:pPr lvl="1"/>
            <a:r>
              <a:rPr lang="en-US" sz="2400" dirty="0"/>
              <a:t>However, it is not guaranteed to converge as individual examples can move the weights away from the minimum.</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77</a:t>
            </a:fld>
            <a:endParaRPr lang="th-TH"/>
          </a:p>
        </p:txBody>
      </p:sp>
      <p:sp>
        <p:nvSpPr>
          <p:cNvPr id="6" name="Title 1"/>
          <p:cNvSpPr>
            <a:spLocks noGrp="1"/>
          </p:cNvSpPr>
          <p:nvPr>
            <p:ph type="title"/>
          </p:nvPr>
        </p:nvSpPr>
        <p:spPr>
          <a:xfrm>
            <a:off x="514350" y="274638"/>
            <a:ext cx="9258300" cy="868362"/>
          </a:xfrm>
        </p:spPr>
        <p:txBody>
          <a:bodyPr/>
          <a:lstStyle/>
          <a:p>
            <a:r>
              <a:rPr lang="en-US" sz="4000" dirty="0"/>
              <a:t>Linear Regression and Classification</a:t>
            </a:r>
            <a:endParaRPr lang="th-TH" sz="4000" b="1"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868362"/>
          </a:xfrm>
        </p:spPr>
        <p:txBody>
          <a:bodyPr/>
          <a:lstStyle/>
          <a:p>
            <a:r>
              <a:rPr lang="en-US" sz="4000" dirty="0"/>
              <a:t>Activation Functions</a:t>
            </a:r>
            <a:endParaRPr lang="th-TH" sz="4000" dirty="0"/>
          </a:p>
        </p:txBody>
      </p:sp>
      <p:sp>
        <p:nvSpPr>
          <p:cNvPr id="3" name="Content Placeholder 2"/>
          <p:cNvSpPr>
            <a:spLocks noGrp="1"/>
          </p:cNvSpPr>
          <p:nvPr>
            <p:ph idx="1"/>
          </p:nvPr>
        </p:nvSpPr>
        <p:spPr>
          <a:xfrm>
            <a:off x="266700" y="4038600"/>
            <a:ext cx="9753600" cy="2087563"/>
          </a:xfrm>
        </p:spPr>
        <p:txBody>
          <a:bodyPr/>
          <a:lstStyle/>
          <a:p>
            <a:r>
              <a:rPr lang="en-US" sz="2400" dirty="0"/>
              <a:t>If the </a:t>
            </a:r>
            <a:r>
              <a:rPr lang="en-US" sz="2400" b="1" dirty="0"/>
              <a:t>activation</a:t>
            </a:r>
            <a:r>
              <a:rPr lang="en-US" sz="2400" dirty="0"/>
              <a:t> is (almost everywhere) differentiable, gradient descent can be used to update the weights. </a:t>
            </a:r>
          </a:p>
          <a:p>
            <a:r>
              <a:rPr lang="en-US" sz="2400" dirty="0"/>
              <a:t>The step size might need to converge to zero to guarantee convergence.</a:t>
            </a:r>
          </a:p>
          <a:p>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78</a:t>
            </a:fld>
            <a:endParaRPr lang="th-TH"/>
          </a:p>
        </p:txBody>
      </p:sp>
      <p:pic>
        <p:nvPicPr>
          <p:cNvPr id="187394" name="Picture 2"/>
          <p:cNvPicPr>
            <a:picLocks noChangeAspect="1" noChangeArrowheads="1"/>
          </p:cNvPicPr>
          <p:nvPr/>
        </p:nvPicPr>
        <p:blipFill>
          <a:blip r:embed="rId2" cstate="print"/>
          <a:srcRect/>
          <a:stretch>
            <a:fillRect/>
          </a:stretch>
        </p:blipFill>
        <p:spPr bwMode="auto">
          <a:xfrm>
            <a:off x="495300" y="1371600"/>
            <a:ext cx="8839200" cy="257175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914400"/>
            <a:ext cx="9829800" cy="5211763"/>
          </a:xfrm>
        </p:spPr>
        <p:txBody>
          <a:bodyPr/>
          <a:lstStyle/>
          <a:p>
            <a:r>
              <a:rPr lang="en-US" sz="2400" dirty="0"/>
              <a:t>One differentiable activation function is the </a:t>
            </a:r>
            <a:r>
              <a:rPr lang="en-US" sz="2400" b="1" dirty="0"/>
              <a:t>sigmoid </a:t>
            </a:r>
            <a:r>
              <a:rPr lang="en-US" sz="2400" dirty="0"/>
              <a:t>or </a:t>
            </a:r>
            <a:r>
              <a:rPr lang="en-US" sz="2400" b="1" dirty="0"/>
              <a:t>logistic function</a:t>
            </a:r>
            <a:r>
              <a:rPr lang="en-US" sz="2400" dirty="0"/>
              <a:t>: This function, depicted in </a:t>
            </a:r>
            <a:r>
              <a:rPr lang="en-US" sz="2400" b="1" dirty="0"/>
              <a:t>Figure 7.9</a:t>
            </a:r>
            <a:r>
              <a:rPr lang="en-US" sz="2400" dirty="0"/>
              <a:t>, squashes the real line into the interval (0, 1), which is appropriate for classification because we would never want to make a prediction of greater than 1 or less than 0.</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79</a:t>
            </a:fld>
            <a:endParaRPr lang="th-TH"/>
          </a:p>
        </p:txBody>
      </p:sp>
      <p:sp>
        <p:nvSpPr>
          <p:cNvPr id="6" name="Title 1"/>
          <p:cNvSpPr>
            <a:spLocks noGrp="1"/>
          </p:cNvSpPr>
          <p:nvPr>
            <p:ph type="title"/>
          </p:nvPr>
        </p:nvSpPr>
        <p:spPr>
          <a:xfrm>
            <a:off x="514350" y="274638"/>
            <a:ext cx="9258300" cy="715962"/>
          </a:xfrm>
        </p:spPr>
        <p:txBody>
          <a:bodyPr/>
          <a:lstStyle/>
          <a:p>
            <a:r>
              <a:rPr lang="en-US" sz="4000" dirty="0"/>
              <a:t>Activation Functions</a:t>
            </a:r>
            <a:endParaRPr lang="th-TH" sz="4000" dirty="0"/>
          </a:p>
        </p:txBody>
      </p:sp>
      <p:pic>
        <p:nvPicPr>
          <p:cNvPr id="188418" name="Picture 2"/>
          <p:cNvPicPr>
            <a:picLocks noChangeAspect="1" noChangeArrowheads="1"/>
          </p:cNvPicPr>
          <p:nvPr/>
        </p:nvPicPr>
        <p:blipFill>
          <a:blip r:embed="rId2" cstate="print"/>
          <a:srcRect/>
          <a:stretch>
            <a:fillRect/>
          </a:stretch>
        </p:blipFill>
        <p:spPr bwMode="auto">
          <a:xfrm>
            <a:off x="1333500" y="2895600"/>
            <a:ext cx="6981825" cy="33528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15962"/>
          </a:xfrm>
        </p:spPr>
        <p:txBody>
          <a:bodyPr/>
          <a:lstStyle/>
          <a:p>
            <a:r>
              <a:rPr lang="en-US" sz="4000" dirty="0"/>
              <a:t>Learning Issues - Online and offline</a:t>
            </a:r>
            <a:endParaRPr lang="th-TH" sz="4000" dirty="0"/>
          </a:p>
        </p:txBody>
      </p:sp>
      <p:sp>
        <p:nvSpPr>
          <p:cNvPr id="3" name="Content Placeholder 2"/>
          <p:cNvSpPr>
            <a:spLocks noGrp="1"/>
          </p:cNvSpPr>
          <p:nvPr>
            <p:ph idx="1"/>
          </p:nvPr>
        </p:nvSpPr>
        <p:spPr>
          <a:xfrm>
            <a:off x="190500" y="1061017"/>
            <a:ext cx="9906000" cy="5135563"/>
          </a:xfrm>
        </p:spPr>
        <p:txBody>
          <a:bodyPr/>
          <a:lstStyle/>
          <a:p>
            <a:r>
              <a:rPr lang="en-US" sz="2800" dirty="0"/>
              <a:t>In </a:t>
            </a:r>
            <a:r>
              <a:rPr lang="en-US" sz="2800" b="1" u="sng" dirty="0"/>
              <a:t>offline learning</a:t>
            </a:r>
            <a:r>
              <a:rPr lang="en-US" sz="2800" dirty="0"/>
              <a:t>, all </a:t>
            </a:r>
            <a:r>
              <a:rPr lang="en-US" sz="2800" b="1" i="1" dirty="0"/>
              <a:t>training examples </a:t>
            </a:r>
            <a:r>
              <a:rPr lang="en-US" sz="2800" dirty="0"/>
              <a:t>are available to a learning agent before acting. </a:t>
            </a:r>
          </a:p>
          <a:p>
            <a:r>
              <a:rPr lang="en-US" sz="2800" dirty="0"/>
              <a:t>In </a:t>
            </a:r>
            <a:r>
              <a:rPr lang="en-US" sz="2800" b="1" u="sng" dirty="0"/>
              <a:t>online learning</a:t>
            </a:r>
            <a:r>
              <a:rPr lang="en-US" sz="2800" dirty="0"/>
              <a:t>, training examples arrive as the agent starts acting </a:t>
            </a:r>
          </a:p>
          <a:p>
            <a:pPr lvl="1"/>
            <a:r>
              <a:rPr lang="en-US" sz="2400" dirty="0"/>
              <a:t>An agent that learns </a:t>
            </a:r>
            <a:r>
              <a:rPr lang="en-US" sz="2400" b="1" dirty="0"/>
              <a:t>online</a:t>
            </a:r>
            <a:r>
              <a:rPr lang="en-US" sz="2400" dirty="0"/>
              <a:t> requires some </a:t>
            </a:r>
            <a:r>
              <a:rPr lang="en-US" sz="2400" i="1" dirty="0"/>
              <a:t>representation of its previous examples before seeing all of its models</a:t>
            </a:r>
            <a:r>
              <a:rPr lang="en-US" sz="2400" dirty="0"/>
              <a:t>.</a:t>
            </a:r>
          </a:p>
          <a:p>
            <a:pPr lvl="1"/>
            <a:r>
              <a:rPr lang="en-US" sz="2400" dirty="0"/>
              <a:t>As </a:t>
            </a:r>
            <a:r>
              <a:rPr lang="en-US" sz="2400" i="1" dirty="0"/>
              <a:t>new examples are observed</a:t>
            </a:r>
            <a:r>
              <a:rPr lang="en-US" sz="2400" dirty="0"/>
              <a:t>, the agent must update its representation.</a:t>
            </a:r>
          </a:p>
          <a:p>
            <a:r>
              <a:rPr lang="en-US" sz="2800" b="1" dirty="0"/>
              <a:t>Active learning </a:t>
            </a:r>
            <a:r>
              <a:rPr lang="en-US" sz="2800" dirty="0"/>
              <a:t>is a form of </a:t>
            </a:r>
            <a:r>
              <a:rPr lang="en-US" sz="2800" b="1" dirty="0"/>
              <a:t>online learning </a:t>
            </a:r>
            <a:r>
              <a:rPr lang="en-US" sz="2800" dirty="0"/>
              <a:t>in which the learning agent acts to acquire valuable examples </a:t>
            </a:r>
            <a:r>
              <a:rPr lang="en-US" sz="2800" b="1" dirty="0"/>
              <a:t>from its learned data</a:t>
            </a:r>
            <a:r>
              <a:rPr lang="en-US" sz="2800" dirty="0"/>
              <a:t>. </a:t>
            </a:r>
          </a:p>
          <a:p>
            <a:pPr lvl="1">
              <a:buNone/>
            </a:pPr>
            <a:endParaRPr lang="en-US"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8</a:t>
            </a:fld>
            <a:endParaRPr lang="th-TH"/>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92162"/>
          </a:xfrm>
        </p:spPr>
        <p:txBody>
          <a:bodyPr/>
          <a:lstStyle/>
          <a:p>
            <a:r>
              <a:rPr lang="en-US" sz="4000" dirty="0"/>
              <a:t>Underfitting and Overfitting</a:t>
            </a:r>
            <a:endParaRPr lang="th-TH" sz="4000" dirty="0"/>
          </a:p>
        </p:txBody>
      </p:sp>
      <p:sp>
        <p:nvSpPr>
          <p:cNvPr id="3" name="Content Placeholder 2"/>
          <p:cNvSpPr>
            <a:spLocks noGrp="1"/>
          </p:cNvSpPr>
          <p:nvPr>
            <p:ph idx="1"/>
          </p:nvPr>
        </p:nvSpPr>
        <p:spPr>
          <a:xfrm>
            <a:off x="190500" y="1371600"/>
            <a:ext cx="9906000" cy="4754563"/>
          </a:xfrm>
        </p:spPr>
        <p:txBody>
          <a:bodyPr/>
          <a:lstStyle/>
          <a:p>
            <a:r>
              <a:rPr lang="en-US" sz="2800" b="1" i="0" dirty="0">
                <a:solidFill>
                  <a:srgbClr val="273239"/>
                </a:solidFill>
                <a:effectLst/>
              </a:rPr>
              <a:t>Overfitting</a:t>
            </a:r>
            <a:r>
              <a:rPr lang="en-US" sz="2800" b="0" i="0" dirty="0">
                <a:solidFill>
                  <a:srgbClr val="273239"/>
                </a:solidFill>
                <a:effectLst/>
              </a:rPr>
              <a:t> occurs when a model is trained too well on the training data and performs poorly on new, unseen data. </a:t>
            </a:r>
            <a:endParaRPr lang="th-TH" sz="2800" dirty="0"/>
          </a:p>
          <a:p>
            <a:r>
              <a:rPr lang="en-US" sz="2800" dirty="0"/>
              <a:t>The factors determining how well a machine learning algorithm will perform are its ability to</a:t>
            </a:r>
          </a:p>
          <a:p>
            <a:pPr marL="914400" lvl="1" indent="-514350">
              <a:buFont typeface="+mj-lt"/>
              <a:buAutoNum type="arabicPeriod"/>
            </a:pPr>
            <a:r>
              <a:rPr lang="en-US" sz="2400" b="1" dirty="0"/>
              <a:t>Make the training error small</a:t>
            </a:r>
          </a:p>
          <a:p>
            <a:pPr marL="914400" lvl="1" indent="-514350">
              <a:buFont typeface="+mj-lt"/>
              <a:buAutoNum type="arabicPeriod"/>
            </a:pPr>
            <a:r>
              <a:rPr lang="en-US" sz="2400" b="1" dirty="0"/>
              <a:t>Make the gap between training and test error small</a:t>
            </a:r>
            <a:r>
              <a:rPr lang="en-US" sz="2400" dirty="0"/>
              <a:t>.</a:t>
            </a:r>
          </a:p>
          <a:p>
            <a:r>
              <a:rPr lang="en-US" sz="2800" dirty="0"/>
              <a:t>These two factors correspond to the two central challenges in machine learning: </a:t>
            </a:r>
            <a:r>
              <a:rPr lang="en-US" sz="2400" b="1" dirty="0" err="1"/>
              <a:t>Underfitting</a:t>
            </a:r>
            <a:r>
              <a:rPr lang="en-US" sz="2400" b="1" dirty="0"/>
              <a:t> </a:t>
            </a:r>
            <a:r>
              <a:rPr lang="en-US" sz="2400" dirty="0"/>
              <a:t>and </a:t>
            </a:r>
            <a:r>
              <a:rPr lang="en-US" sz="2400" b="1" dirty="0" err="1"/>
              <a:t>Overfitting</a:t>
            </a:r>
            <a:endParaRPr lang="en-US" sz="2400" b="1" dirty="0"/>
          </a:p>
          <a:p>
            <a:endParaRPr lang="th-TH"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80</a:t>
            </a:fld>
            <a:endParaRPr lang="th-TH"/>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639762"/>
          </a:xfrm>
        </p:spPr>
        <p:txBody>
          <a:bodyPr/>
          <a:lstStyle/>
          <a:p>
            <a:r>
              <a:rPr lang="en-US" sz="4000" dirty="0" err="1"/>
              <a:t>Underfitting</a:t>
            </a:r>
            <a:r>
              <a:rPr lang="en-US" sz="4000" dirty="0"/>
              <a:t> and </a:t>
            </a:r>
            <a:r>
              <a:rPr lang="en-US" sz="4000" dirty="0" err="1"/>
              <a:t>Overfitting</a:t>
            </a:r>
            <a:endParaRPr lang="th-TH" sz="4000" dirty="0"/>
          </a:p>
        </p:txBody>
      </p:sp>
      <p:sp>
        <p:nvSpPr>
          <p:cNvPr id="3" name="Content Placeholder 2"/>
          <p:cNvSpPr>
            <a:spLocks noGrp="1"/>
          </p:cNvSpPr>
          <p:nvPr>
            <p:ph idx="1"/>
          </p:nvPr>
        </p:nvSpPr>
        <p:spPr>
          <a:xfrm>
            <a:off x="0" y="838200"/>
            <a:ext cx="10287000" cy="5287963"/>
          </a:xfrm>
        </p:spPr>
        <p:txBody>
          <a:bodyPr/>
          <a:lstStyle/>
          <a:p>
            <a:pPr lvl="1"/>
            <a:r>
              <a:rPr lang="en-US" sz="2400" b="1" u="sng" dirty="0" err="1"/>
              <a:t>Underﬁtting</a:t>
            </a:r>
            <a:r>
              <a:rPr lang="en-US" sz="2400" dirty="0"/>
              <a:t>: </a:t>
            </a:r>
            <a:r>
              <a:rPr lang="en-US" sz="2400" dirty="0" err="1"/>
              <a:t>Underfitting</a:t>
            </a:r>
            <a:r>
              <a:rPr lang="en-US" sz="2400" dirty="0"/>
              <a:t> occurs when a statistical model </a:t>
            </a:r>
            <a:r>
              <a:rPr lang="en-US" sz="2400" b="1" dirty="0"/>
              <a:t>cannot adequately capture </a:t>
            </a:r>
            <a:r>
              <a:rPr lang="en-US" sz="2400" dirty="0"/>
              <a:t>the underlying structure of the data.</a:t>
            </a:r>
          </a:p>
          <a:p>
            <a:pPr lvl="2"/>
            <a:r>
              <a:rPr lang="en-US" sz="2000" b="1" dirty="0"/>
              <a:t>Underfitting</a:t>
            </a:r>
            <a:r>
              <a:rPr lang="en-US" sz="2000" dirty="0"/>
              <a:t> refers to a model that neither trains the data nor generalizes to new data.</a:t>
            </a:r>
          </a:p>
          <a:p>
            <a:pPr lvl="2"/>
            <a:r>
              <a:rPr lang="en-US" sz="2000" u="sng" dirty="0"/>
              <a:t>An </a:t>
            </a:r>
            <a:r>
              <a:rPr lang="en-US" sz="2000" b="1" u="sng" dirty="0"/>
              <a:t>underfit machine learning model </a:t>
            </a:r>
            <a:r>
              <a:rPr lang="en-US" sz="2000" u="sng" dirty="0"/>
              <a:t>is unsuitable and will be obvious as it will perform poorly on the </a:t>
            </a:r>
            <a:r>
              <a:rPr lang="en-US" sz="2000" b="1" u="sng" dirty="0"/>
              <a:t>training data</a:t>
            </a:r>
            <a:r>
              <a:rPr lang="en-US" sz="2000" dirty="0"/>
              <a:t>.</a:t>
            </a:r>
          </a:p>
          <a:p>
            <a:pPr marL="914400" lvl="1" indent="-514350"/>
            <a:r>
              <a:rPr lang="en-US" sz="2400" b="1" u="sng" dirty="0"/>
              <a:t>Overfitting:</a:t>
            </a:r>
            <a:r>
              <a:rPr lang="en-US" sz="2400" b="1" dirty="0"/>
              <a:t> </a:t>
            </a:r>
            <a:r>
              <a:rPr lang="en-US" sz="2400" dirty="0"/>
              <a:t>overfitting</a:t>
            </a:r>
            <a:r>
              <a:rPr lang="en-US" sz="2400" b="1" dirty="0"/>
              <a:t> occurs</a:t>
            </a:r>
            <a:r>
              <a:rPr lang="en-US" sz="2400" dirty="0"/>
              <a:t> if the model shows </a:t>
            </a:r>
            <a:r>
              <a:rPr lang="en-US" sz="2400" b="1" dirty="0"/>
              <a:t>low bias</a:t>
            </a:r>
            <a:r>
              <a:rPr lang="en-US" sz="2400" dirty="0"/>
              <a:t> but </a:t>
            </a:r>
            <a:r>
              <a:rPr lang="en-US" sz="2400" b="1" dirty="0"/>
              <a:t>high</a:t>
            </a:r>
            <a:r>
              <a:rPr lang="en-US" sz="2400" dirty="0"/>
              <a:t> </a:t>
            </a:r>
            <a:r>
              <a:rPr lang="en-US" sz="2400" b="1" dirty="0"/>
              <a:t>variance </a:t>
            </a:r>
            <a:r>
              <a:rPr lang="en-US" sz="2400" dirty="0"/>
              <a:t>(</a:t>
            </a:r>
            <a:r>
              <a:rPr lang="en-US" sz="2400" i="1" dirty="0"/>
              <a:t>variance = trained data – test data</a:t>
            </a:r>
            <a:r>
              <a:rPr lang="en-US" sz="2400" dirty="0"/>
              <a:t>)</a:t>
            </a:r>
            <a:r>
              <a:rPr lang="en-US" sz="2400" b="1" dirty="0"/>
              <a:t>:</a:t>
            </a:r>
            <a:r>
              <a:rPr lang="en-US" sz="2400" dirty="0"/>
              <a:t> </a:t>
            </a:r>
          </a:p>
          <a:p>
            <a:pPr marL="1314450" lvl="2" indent="-514350"/>
            <a:r>
              <a:rPr lang="en-US" sz="2000" dirty="0"/>
              <a:t>Such models are also responsible for predicting poor results due to their complexity. </a:t>
            </a:r>
          </a:p>
          <a:p>
            <a:pPr marL="1314450" lvl="2" indent="-514350"/>
            <a:r>
              <a:rPr lang="en-US" sz="2000" dirty="0"/>
              <a:t>Overfitting happens when a model learns the detail and noise in the </a:t>
            </a:r>
            <a:r>
              <a:rPr lang="en-US" sz="2000" b="1" dirty="0"/>
              <a:t>training data </a:t>
            </a:r>
            <a:r>
              <a:rPr lang="en-US" sz="2000" dirty="0"/>
              <a:t>to the extent that it negatively impacts the model’s performance on </a:t>
            </a:r>
            <a:r>
              <a:rPr lang="en-US" sz="2000" b="1" dirty="0"/>
              <a:t>new data</a:t>
            </a:r>
            <a:r>
              <a:rPr lang="en-US" sz="2000" dirty="0"/>
              <a:t>. </a:t>
            </a:r>
            <a:r>
              <a:rPr lang="en-US" sz="2000" b="1" dirty="0"/>
              <a:t>Overfitting</a:t>
            </a:r>
            <a:r>
              <a:rPr lang="en-US" sz="2000" dirty="0"/>
              <a:t> is more likely with nonparametric and nonlinear models with more flexibility when learning a </a:t>
            </a:r>
            <a:r>
              <a:rPr lang="en-US" sz="2000" b="1" dirty="0"/>
              <a:t>target function</a:t>
            </a:r>
            <a:r>
              <a:rPr lang="en-US" sz="2000" dirty="0"/>
              <a:t>.</a:t>
            </a:r>
          </a:p>
          <a:p>
            <a:endParaRPr lang="th-TH"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81</a:t>
            </a:fld>
            <a:endParaRPr lang="th-TH"/>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Underfitting and Overfitting</a:t>
            </a:r>
            <a:endParaRPr lang="th-TH" sz="4000" dirty="0"/>
          </a:p>
        </p:txBody>
      </p:sp>
      <p:sp>
        <p:nvSpPr>
          <p:cNvPr id="3" name="Content Placeholder 2"/>
          <p:cNvSpPr>
            <a:spLocks noGrp="1"/>
          </p:cNvSpPr>
          <p:nvPr>
            <p:ph idx="1"/>
          </p:nvPr>
        </p:nvSpPr>
        <p:spPr>
          <a:xfrm>
            <a:off x="514350" y="1219200"/>
            <a:ext cx="9048750" cy="4906963"/>
          </a:xfrm>
        </p:spPr>
        <p:txBody>
          <a:bodyPr/>
          <a:lstStyle/>
          <a:p>
            <a:r>
              <a:rPr lang="en-US" sz="2400" b="1" dirty="0"/>
              <a:t>Underﬁtting</a:t>
            </a:r>
            <a:r>
              <a:rPr lang="en-US" sz="2400" dirty="0"/>
              <a:t> occurs when the model is not able to obtain a suﬃciently </a:t>
            </a:r>
            <a:r>
              <a:rPr lang="en-US" sz="2400" b="1" i="1" dirty="0"/>
              <a:t>low error value </a:t>
            </a:r>
            <a:r>
              <a:rPr lang="en-US" sz="2400" dirty="0"/>
              <a:t>on the training set.</a:t>
            </a:r>
          </a:p>
          <a:p>
            <a:r>
              <a:rPr lang="en-US" sz="2400" b="1" u="sng" dirty="0"/>
              <a:t>Overﬁtting</a:t>
            </a:r>
            <a:r>
              <a:rPr lang="en-US" sz="2400" u="sng" dirty="0"/>
              <a:t> occurs when the gap between the </a:t>
            </a:r>
            <a:r>
              <a:rPr lang="en-US" sz="2400" b="1" u="sng" dirty="0"/>
              <a:t>training</a:t>
            </a:r>
            <a:r>
              <a:rPr lang="en-US" sz="2400" u="sng" dirty="0"/>
              <a:t> and </a:t>
            </a:r>
            <a:r>
              <a:rPr lang="en-US" sz="2400" b="1" u="sng" dirty="0"/>
              <a:t>test</a:t>
            </a:r>
            <a:r>
              <a:rPr lang="en-US" sz="2400" u="sng" dirty="0"/>
              <a:t> errors is too large</a:t>
            </a:r>
            <a:r>
              <a:rPr lang="en-US" sz="2400" dirty="0"/>
              <a:t>.</a:t>
            </a:r>
          </a:p>
          <a:p>
            <a:endParaRPr lang="en-US" sz="2800" dirty="0"/>
          </a:p>
          <a:p>
            <a:endParaRPr lang="th-TH" sz="28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82</a:t>
            </a:fld>
            <a:endParaRPr lang="th-TH"/>
          </a:p>
        </p:txBody>
      </p:sp>
      <p:pic>
        <p:nvPicPr>
          <p:cNvPr id="6" name="Picture 2"/>
          <p:cNvPicPr>
            <a:picLocks noChangeAspect="1" noChangeArrowheads="1"/>
          </p:cNvPicPr>
          <p:nvPr/>
        </p:nvPicPr>
        <p:blipFill>
          <a:blip r:embed="rId2" cstate="print"/>
          <a:srcRect/>
          <a:stretch>
            <a:fillRect/>
          </a:stretch>
        </p:blipFill>
        <p:spPr bwMode="auto">
          <a:xfrm>
            <a:off x="495300" y="2971800"/>
            <a:ext cx="9258300" cy="2693648"/>
          </a:xfrm>
          <a:prstGeom prst="rect">
            <a:avLst/>
          </a:prstGeom>
          <a:noFill/>
          <a:ln w="9525">
            <a:noFill/>
            <a:miter lim="800000"/>
            <a:headEnd/>
            <a:tailEnd/>
          </a:ln>
        </p:spPr>
      </p:pic>
      <p:sp>
        <p:nvSpPr>
          <p:cNvPr id="7" name="TextBox 6"/>
          <p:cNvSpPr txBox="1"/>
          <p:nvPr/>
        </p:nvSpPr>
        <p:spPr>
          <a:xfrm>
            <a:off x="952500" y="5562600"/>
            <a:ext cx="8534400" cy="400110"/>
          </a:xfrm>
          <a:prstGeom prst="rect">
            <a:avLst/>
          </a:prstGeom>
          <a:noFill/>
        </p:spPr>
        <p:txBody>
          <a:bodyPr wrap="square" rtlCol="0">
            <a:spAutoFit/>
          </a:bodyPr>
          <a:lstStyle/>
          <a:p>
            <a:r>
              <a:rPr lang="en-US" sz="2000" b="1" dirty="0"/>
              <a:t>Figure 3.1 </a:t>
            </a:r>
            <a:r>
              <a:rPr lang="en-US" sz="2000" dirty="0"/>
              <a:t>Underfitting, appropriate-fitting and overfitting events</a:t>
            </a:r>
            <a:endParaRPr lang="th-TH" sz="2000"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15962"/>
          </a:xfrm>
        </p:spPr>
        <p:txBody>
          <a:bodyPr/>
          <a:lstStyle/>
          <a:p>
            <a:r>
              <a:rPr lang="en-US" sz="4000" dirty="0"/>
              <a:t>Underfitting and Overfitting</a:t>
            </a:r>
            <a:endParaRPr lang="th-TH" sz="4000" dirty="0"/>
          </a:p>
        </p:txBody>
      </p:sp>
      <p:sp>
        <p:nvSpPr>
          <p:cNvPr id="3" name="Content Placeholder 2"/>
          <p:cNvSpPr>
            <a:spLocks noGrp="1"/>
          </p:cNvSpPr>
          <p:nvPr>
            <p:ph idx="1"/>
          </p:nvPr>
        </p:nvSpPr>
        <p:spPr>
          <a:xfrm>
            <a:off x="190500" y="1295400"/>
            <a:ext cx="9829800" cy="1143000"/>
          </a:xfrm>
        </p:spPr>
        <p:txBody>
          <a:bodyPr/>
          <a:lstStyle/>
          <a:p>
            <a:r>
              <a:rPr lang="en-US" sz="2400" dirty="0"/>
              <a:t>Here comes the concept of </a:t>
            </a:r>
            <a:r>
              <a:rPr lang="en-US" sz="2400" b="1" dirty="0"/>
              <a:t>overfitting</a:t>
            </a:r>
            <a:r>
              <a:rPr lang="en-US" sz="2400" dirty="0"/>
              <a:t> and </a:t>
            </a:r>
            <a:r>
              <a:rPr lang="en-US" sz="2400" b="1" dirty="0"/>
              <a:t>underfitting </a:t>
            </a:r>
            <a:r>
              <a:rPr lang="en-US" sz="2400" dirty="0"/>
              <a:t>training issues. </a:t>
            </a:r>
            <a:r>
              <a:rPr lang="en-US" sz="2400" b="1" dirty="0"/>
              <a:t>Figure 3.1 </a:t>
            </a:r>
            <a:r>
              <a:rPr lang="en-US" sz="2400" dirty="0"/>
              <a:t>shows overfitting, appropriate fitting and underfitting situations.</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83</a:t>
            </a:fld>
            <a:endParaRPr lang="th-TH"/>
          </a:p>
        </p:txBody>
      </p:sp>
      <p:pic>
        <p:nvPicPr>
          <p:cNvPr id="279555" name="Picture 3"/>
          <p:cNvPicPr>
            <a:picLocks noChangeAspect="1" noChangeArrowheads="1"/>
          </p:cNvPicPr>
          <p:nvPr/>
        </p:nvPicPr>
        <p:blipFill>
          <a:blip r:embed="rId2" cstate="print"/>
          <a:srcRect/>
          <a:stretch>
            <a:fillRect/>
          </a:stretch>
        </p:blipFill>
        <p:spPr bwMode="auto">
          <a:xfrm>
            <a:off x="876300" y="2667000"/>
            <a:ext cx="8382000" cy="3124200"/>
          </a:xfrm>
          <a:prstGeom prst="rect">
            <a:avLst/>
          </a:prstGeom>
          <a:noFill/>
          <a:ln w="9525">
            <a:noFill/>
            <a:miter lim="800000"/>
            <a:headEnd/>
            <a:tailEnd/>
          </a:ln>
        </p:spPr>
      </p:pic>
      <p:sp>
        <p:nvSpPr>
          <p:cNvPr id="8" name="TextBox 7"/>
          <p:cNvSpPr txBox="1"/>
          <p:nvPr/>
        </p:nvSpPr>
        <p:spPr>
          <a:xfrm>
            <a:off x="1104900" y="5791200"/>
            <a:ext cx="8534400" cy="400110"/>
          </a:xfrm>
          <a:prstGeom prst="rect">
            <a:avLst/>
          </a:prstGeom>
          <a:noFill/>
        </p:spPr>
        <p:txBody>
          <a:bodyPr wrap="square" rtlCol="0">
            <a:spAutoFit/>
          </a:bodyPr>
          <a:lstStyle/>
          <a:p>
            <a:r>
              <a:rPr lang="en-US" sz="2000" b="1" dirty="0"/>
              <a:t>Figure 3.2 </a:t>
            </a:r>
            <a:r>
              <a:rPr lang="en-US" sz="2000" dirty="0"/>
              <a:t>Underfitting, appropriate-fitting and overfitting training events</a:t>
            </a:r>
            <a:endParaRPr lang="th-TH" sz="2000" b="1"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792162"/>
          </a:xfrm>
        </p:spPr>
        <p:txBody>
          <a:bodyPr/>
          <a:lstStyle/>
          <a:p>
            <a:r>
              <a:rPr lang="en-US" sz="4000" dirty="0"/>
              <a:t>Underfitting and Overfitting</a:t>
            </a:r>
            <a:endParaRPr lang="th-TH" sz="4000" dirty="0"/>
          </a:p>
        </p:txBody>
      </p:sp>
      <p:sp>
        <p:nvSpPr>
          <p:cNvPr id="3" name="Content Placeholder 2"/>
          <p:cNvSpPr>
            <a:spLocks noGrp="1"/>
          </p:cNvSpPr>
          <p:nvPr>
            <p:ph idx="1"/>
          </p:nvPr>
        </p:nvSpPr>
        <p:spPr>
          <a:xfrm>
            <a:off x="342900" y="1295400"/>
            <a:ext cx="9429750" cy="4830763"/>
          </a:xfrm>
        </p:spPr>
        <p:txBody>
          <a:bodyPr/>
          <a:lstStyle/>
          <a:p>
            <a:pPr lvl="1"/>
            <a:r>
              <a:rPr lang="en-US" sz="2400" dirty="0"/>
              <a:t>From </a:t>
            </a:r>
            <a:r>
              <a:rPr lang="en-US" sz="2400" b="1" dirty="0"/>
              <a:t>figure 3.2</a:t>
            </a:r>
            <a:r>
              <a:rPr lang="en-US" sz="2400" dirty="0"/>
              <a:t>, by looking at the </a:t>
            </a:r>
            <a:r>
              <a:rPr lang="en-US" sz="2400" b="1" dirty="0"/>
              <a:t>graph on the left side </a:t>
            </a:r>
            <a:r>
              <a:rPr lang="en-US" sz="2400" dirty="0"/>
              <a:t>we can predict that the line does not cover all the points. Such model tend to cause </a:t>
            </a:r>
            <a:r>
              <a:rPr lang="en-US" sz="2400" b="1" dirty="0"/>
              <a:t>underfitting </a:t>
            </a:r>
            <a:r>
              <a:rPr lang="en-US" sz="2400" dirty="0"/>
              <a:t>of data, it also called </a:t>
            </a:r>
            <a:r>
              <a:rPr lang="en-US" sz="2400" b="1" dirty="0"/>
              <a:t>High Bias</a:t>
            </a:r>
            <a:r>
              <a:rPr lang="en-US" sz="2400" dirty="0"/>
              <a:t>.</a:t>
            </a:r>
          </a:p>
          <a:p>
            <a:pPr lvl="1"/>
            <a:r>
              <a:rPr lang="en-US" sz="2400" dirty="0"/>
              <a:t>Where as the </a:t>
            </a:r>
            <a:r>
              <a:rPr lang="en-US" sz="2400" b="1" dirty="0"/>
              <a:t>graph on right side</a:t>
            </a:r>
            <a:r>
              <a:rPr lang="en-US" sz="2400" dirty="0"/>
              <a:t>, shows the predicted line </a:t>
            </a:r>
            <a:r>
              <a:rPr lang="en-US" sz="2400" b="1" dirty="0"/>
              <a:t>covers all the points in graph</a:t>
            </a:r>
            <a:r>
              <a:rPr lang="en-US" sz="2400" dirty="0"/>
              <a:t>. </a:t>
            </a:r>
          </a:p>
          <a:p>
            <a:pPr lvl="1"/>
            <a:r>
              <a:rPr lang="en-US" sz="2400" dirty="0"/>
              <a:t>Such model are also responsible to </a:t>
            </a:r>
            <a:r>
              <a:rPr lang="en-US" sz="2400" b="1" dirty="0"/>
              <a:t>predict poor result </a:t>
            </a:r>
            <a:r>
              <a:rPr lang="en-US" sz="2400" dirty="0"/>
              <a:t>due to its complexity. Such model tend to cause </a:t>
            </a:r>
            <a:r>
              <a:rPr lang="en-US" sz="2400" b="1" dirty="0"/>
              <a:t>overfitting </a:t>
            </a:r>
            <a:r>
              <a:rPr lang="en-US" sz="2400" dirty="0"/>
              <a:t>of data (it is also called </a:t>
            </a:r>
            <a:r>
              <a:rPr lang="en-US" sz="2400" b="1" dirty="0"/>
              <a:t>High Variance</a:t>
            </a:r>
            <a:r>
              <a:rPr lang="en-US" sz="2400" dirty="0"/>
              <a:t>).</a:t>
            </a:r>
          </a:p>
          <a:p>
            <a:pPr lvl="2"/>
            <a:r>
              <a:rPr lang="en-US" sz="2000" dirty="0"/>
              <a:t>In such condition you can also think that it’s a good graph which cover all the points. </a:t>
            </a:r>
          </a:p>
          <a:p>
            <a:pPr lvl="2"/>
            <a:r>
              <a:rPr lang="en-US" sz="2000" dirty="0"/>
              <a:t>But that’s not actually true, the predicted line into the graph covers all points which are noise and outlier. </a:t>
            </a:r>
          </a:p>
          <a:p>
            <a:pPr lvl="1"/>
            <a:endParaRPr lang="th-TH" sz="2400" dirty="0"/>
          </a:p>
        </p:txBody>
      </p:sp>
      <p:sp>
        <p:nvSpPr>
          <p:cNvPr id="4" name="Footer Placeholder 3"/>
          <p:cNvSpPr>
            <a:spLocks noGrp="1"/>
          </p:cNvSpPr>
          <p:nvPr>
            <p:ph type="ftr" sz="quarter" idx="11"/>
          </p:nvPr>
        </p:nvSpPr>
        <p:spPr/>
        <p:txBody>
          <a:bodyPr/>
          <a:lstStyle/>
          <a:p>
            <a:pPr>
              <a:defRPr/>
            </a:pPr>
            <a:r>
              <a:rPr lang="en-US" dirty="0" err="1"/>
              <a:t>Asst.Prof.Dr</a:t>
            </a:r>
            <a:r>
              <a:rPr lang="en-US" dirty="0"/>
              <a:t>. </a:t>
            </a:r>
            <a:r>
              <a:rPr lang="en-US" dirty="0" err="1"/>
              <a:t>Anilkumar</a:t>
            </a:r>
            <a:r>
              <a:rPr lang="en-US" dirty="0"/>
              <a:t> K.G</a:t>
            </a:r>
            <a:endParaRPr lang="th-TH" dirty="0"/>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84</a:t>
            </a:fld>
            <a:endParaRPr lang="th-TH"/>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1371600"/>
            <a:ext cx="9906000" cy="4754563"/>
          </a:xfrm>
        </p:spPr>
        <p:txBody>
          <a:bodyPr/>
          <a:lstStyle/>
          <a:p>
            <a:r>
              <a:rPr lang="en-US" sz="2400" b="1" kern="100" spc="10" dirty="0">
                <a:solidFill>
                  <a:srgbClr val="273239"/>
                </a:solidFill>
                <a:effectLst/>
                <a:ea typeface="Calibri" panose="020F0502020204030204" pitchFamily="34" charset="0"/>
                <a:cs typeface="Cordia New" panose="020B0304020202020204" pitchFamily="34" charset="-34"/>
              </a:rPr>
              <a:t>Cross-validation</a:t>
            </a:r>
            <a:r>
              <a:rPr lang="en-US" sz="2400" kern="100" spc="10" dirty="0">
                <a:solidFill>
                  <a:srgbClr val="273239"/>
                </a:solidFill>
                <a:effectLst/>
                <a:ea typeface="Calibri" panose="020F0502020204030204" pitchFamily="34" charset="0"/>
                <a:cs typeface="Cordia New" panose="020B0304020202020204" pitchFamily="34" charset="-34"/>
              </a:rPr>
              <a:t> is a machine learning technique to evaluate a model's performance on </a:t>
            </a:r>
            <a:r>
              <a:rPr lang="en-US" sz="2400" b="1" kern="100" spc="10" dirty="0">
                <a:solidFill>
                  <a:srgbClr val="273239"/>
                </a:solidFill>
                <a:effectLst/>
                <a:ea typeface="Calibri" panose="020F0502020204030204" pitchFamily="34" charset="0"/>
                <a:cs typeface="Cordia New" panose="020B0304020202020204" pitchFamily="34" charset="-34"/>
              </a:rPr>
              <a:t>unseen data (test data)</a:t>
            </a:r>
            <a:r>
              <a:rPr lang="en-US" sz="2400" kern="100" spc="10" dirty="0">
                <a:solidFill>
                  <a:srgbClr val="273239"/>
                </a:solidFill>
                <a:effectLst/>
                <a:ea typeface="Calibri" panose="020F0502020204030204" pitchFamily="34" charset="0"/>
                <a:cs typeface="Cordia New" panose="020B0304020202020204" pitchFamily="34" charset="-34"/>
              </a:rPr>
              <a:t>. </a:t>
            </a:r>
          </a:p>
          <a:p>
            <a:r>
              <a:rPr lang="en-US" sz="2400" kern="100" spc="10" dirty="0">
                <a:solidFill>
                  <a:srgbClr val="273239"/>
                </a:solidFill>
                <a:effectLst/>
                <a:ea typeface="Calibri" panose="020F0502020204030204" pitchFamily="34" charset="0"/>
                <a:cs typeface="Cordia New" panose="020B0304020202020204" pitchFamily="34" charset="-34"/>
              </a:rPr>
              <a:t>It involves dividing the </a:t>
            </a:r>
            <a:r>
              <a:rPr lang="en-US" sz="2400" b="1" kern="100" spc="10" dirty="0">
                <a:solidFill>
                  <a:srgbClr val="273239"/>
                </a:solidFill>
                <a:effectLst/>
                <a:ea typeface="Calibri" panose="020F0502020204030204" pitchFamily="34" charset="0"/>
                <a:cs typeface="Cordia New" panose="020B0304020202020204" pitchFamily="34" charset="-34"/>
              </a:rPr>
              <a:t>training data</a:t>
            </a:r>
            <a:r>
              <a:rPr lang="en-US" sz="2400" kern="100" spc="10" dirty="0">
                <a:solidFill>
                  <a:srgbClr val="273239"/>
                </a:solidFill>
                <a:effectLst/>
                <a:ea typeface="Calibri" panose="020F0502020204030204" pitchFamily="34" charset="0"/>
                <a:cs typeface="Cordia New" panose="020B0304020202020204" pitchFamily="34" charset="-34"/>
              </a:rPr>
              <a:t> into multiple </a:t>
            </a:r>
            <a:r>
              <a:rPr lang="en-US" sz="2400" b="1" i="1" kern="100" spc="10" dirty="0">
                <a:solidFill>
                  <a:srgbClr val="273239"/>
                </a:solidFill>
                <a:effectLst/>
                <a:ea typeface="Calibri" panose="020F0502020204030204" pitchFamily="34" charset="0"/>
                <a:cs typeface="Cordia New" panose="020B0304020202020204" pitchFamily="34" charset="-34"/>
              </a:rPr>
              <a:t>folds or subsets</a:t>
            </a:r>
            <a:r>
              <a:rPr lang="en-US" sz="2400" kern="100" spc="10" dirty="0">
                <a:solidFill>
                  <a:srgbClr val="273239"/>
                </a:solidFill>
                <a:effectLst/>
                <a:ea typeface="Calibri" panose="020F0502020204030204" pitchFamily="34" charset="0"/>
                <a:cs typeface="Cordia New" panose="020B0304020202020204" pitchFamily="34" charset="-34"/>
              </a:rPr>
              <a:t>, using one of these folds as a </a:t>
            </a:r>
            <a:r>
              <a:rPr lang="en-US" sz="2400" b="1" i="1" kern="100" spc="10" dirty="0">
                <a:solidFill>
                  <a:srgbClr val="273239"/>
                </a:solidFill>
                <a:effectLst/>
                <a:ea typeface="Calibri" panose="020F0502020204030204" pitchFamily="34" charset="0"/>
                <a:cs typeface="Cordia New" panose="020B0304020202020204" pitchFamily="34" charset="-34"/>
              </a:rPr>
              <a:t>validation </a:t>
            </a:r>
            <a:r>
              <a:rPr lang="en-US" sz="2400" kern="100" spc="10" dirty="0">
                <a:solidFill>
                  <a:srgbClr val="273239"/>
                </a:solidFill>
                <a:effectLst/>
                <a:ea typeface="Calibri" panose="020F0502020204030204" pitchFamily="34" charset="0"/>
                <a:cs typeface="Cordia New" panose="020B0304020202020204" pitchFamily="34" charset="-34"/>
              </a:rPr>
              <a:t>and </a:t>
            </a:r>
            <a:r>
              <a:rPr lang="en-US" sz="2400" b="1" i="1" kern="100" spc="10" dirty="0">
                <a:solidFill>
                  <a:srgbClr val="273239"/>
                </a:solidFill>
                <a:effectLst/>
                <a:ea typeface="Calibri" panose="020F0502020204030204" pitchFamily="34" charset="0"/>
                <a:cs typeface="Cordia New" panose="020B0304020202020204" pitchFamily="34" charset="-34"/>
              </a:rPr>
              <a:t>training set</a:t>
            </a:r>
            <a:r>
              <a:rPr lang="en-US" sz="2400" kern="100" spc="10" dirty="0">
                <a:solidFill>
                  <a:srgbClr val="273239"/>
                </a:solidFill>
                <a:effectLst/>
                <a:ea typeface="Calibri" panose="020F0502020204030204" pitchFamily="34" charset="0"/>
                <a:cs typeface="Cordia New" panose="020B0304020202020204" pitchFamily="34" charset="-34"/>
              </a:rPr>
              <a:t>.</a:t>
            </a:r>
          </a:p>
          <a:p>
            <a:r>
              <a:rPr lang="en-US" sz="2400" kern="100" spc="10" dirty="0">
                <a:solidFill>
                  <a:srgbClr val="273239"/>
                </a:solidFill>
                <a:effectLst/>
                <a:ea typeface="Calibri" panose="020F0502020204030204" pitchFamily="34" charset="0"/>
                <a:cs typeface="Cordia New" panose="020B0304020202020204" pitchFamily="34" charset="-34"/>
              </a:rPr>
              <a:t>This process is repeated using a different </a:t>
            </a:r>
            <a:r>
              <a:rPr lang="en-US" sz="2400" b="1" i="1" kern="100" spc="10" dirty="0">
                <a:solidFill>
                  <a:srgbClr val="273239"/>
                </a:solidFill>
                <a:effectLst/>
                <a:ea typeface="Calibri" panose="020F0502020204030204" pitchFamily="34" charset="0"/>
                <a:cs typeface="Cordia New" panose="020B0304020202020204" pitchFamily="34" charset="-34"/>
              </a:rPr>
              <a:t>fold</a:t>
            </a:r>
            <a:r>
              <a:rPr lang="en-US" sz="2400" kern="100" spc="10" dirty="0">
                <a:solidFill>
                  <a:srgbClr val="273239"/>
                </a:solidFill>
                <a:effectLst/>
                <a:ea typeface="Calibri" panose="020F0502020204030204" pitchFamily="34" charset="0"/>
                <a:cs typeface="Cordia New" panose="020B0304020202020204" pitchFamily="34" charset="-34"/>
              </a:rPr>
              <a:t> as the </a:t>
            </a:r>
            <a:r>
              <a:rPr lang="en-US" sz="2400" b="1" i="1" kern="100" spc="10" dirty="0">
                <a:solidFill>
                  <a:srgbClr val="273239"/>
                </a:solidFill>
                <a:effectLst/>
                <a:ea typeface="Calibri" panose="020F0502020204030204" pitchFamily="34" charset="0"/>
                <a:cs typeface="Cordia New" panose="020B0304020202020204" pitchFamily="34" charset="-34"/>
              </a:rPr>
              <a:t>validation set</a:t>
            </a:r>
            <a:r>
              <a:rPr lang="en-US" sz="2400" kern="100" spc="10" dirty="0">
                <a:solidFill>
                  <a:srgbClr val="273239"/>
                </a:solidFill>
                <a:effectLst/>
                <a:ea typeface="Calibri" panose="020F0502020204030204" pitchFamily="34" charset="0"/>
                <a:cs typeface="Cordia New" panose="020B0304020202020204" pitchFamily="34" charset="-34"/>
              </a:rPr>
              <a:t>. </a:t>
            </a:r>
          </a:p>
          <a:p>
            <a:r>
              <a:rPr lang="en-US" sz="2400" kern="100" spc="10" dirty="0">
                <a:solidFill>
                  <a:srgbClr val="273239"/>
                </a:solidFill>
                <a:effectLst/>
                <a:ea typeface="Calibri" panose="020F0502020204030204" pitchFamily="34" charset="0"/>
                <a:cs typeface="Cordia New" panose="020B0304020202020204" pitchFamily="34" charset="-34"/>
              </a:rPr>
              <a:t>Finally, the results from each </a:t>
            </a:r>
            <a:r>
              <a:rPr lang="en-US" sz="2400" b="1" i="1" kern="100" spc="10" dirty="0">
                <a:solidFill>
                  <a:srgbClr val="273239"/>
                </a:solidFill>
                <a:effectLst/>
                <a:ea typeface="Calibri" panose="020F0502020204030204" pitchFamily="34" charset="0"/>
                <a:cs typeface="Cordia New" panose="020B0304020202020204" pitchFamily="34" charset="-34"/>
              </a:rPr>
              <a:t>validation step </a:t>
            </a:r>
            <a:r>
              <a:rPr lang="en-US" sz="2400" kern="100" spc="10" dirty="0">
                <a:solidFill>
                  <a:srgbClr val="273239"/>
                </a:solidFill>
                <a:effectLst/>
                <a:ea typeface="Calibri" panose="020F0502020204030204" pitchFamily="34" charset="0"/>
                <a:cs typeface="Cordia New" panose="020B0304020202020204" pitchFamily="34" charset="-34"/>
              </a:rPr>
              <a:t>are averaged to produce a more robust estimate of the model’s performance.</a:t>
            </a:r>
          </a:p>
          <a:p>
            <a:r>
              <a:rPr lang="en-US" sz="2400" spc="10" dirty="0">
                <a:effectLst/>
                <a:ea typeface="Calibri" panose="020F0502020204030204" pitchFamily="34" charset="0"/>
              </a:rPr>
              <a:t>The primary purpose of </a:t>
            </a:r>
            <a:r>
              <a:rPr lang="en-US" sz="2400" b="1" spc="10" dirty="0">
                <a:effectLst/>
                <a:ea typeface="Calibri" panose="020F0502020204030204" pitchFamily="34" charset="0"/>
              </a:rPr>
              <a:t>cross-validation</a:t>
            </a:r>
            <a:r>
              <a:rPr lang="en-US" sz="2400" spc="10" dirty="0">
                <a:effectLst/>
                <a:ea typeface="Calibri" panose="020F0502020204030204" pitchFamily="34" charset="0"/>
              </a:rPr>
              <a:t> is to prevent </a:t>
            </a:r>
            <a:r>
              <a:rPr lang="en-US" sz="2400" b="1" spc="10" dirty="0">
                <a:effectLst/>
                <a:ea typeface="Calibri" panose="020F0502020204030204" pitchFamily="34" charset="0"/>
              </a:rPr>
              <a:t>overfitting</a:t>
            </a:r>
          </a:p>
          <a:p>
            <a:pPr lvl="1"/>
            <a:r>
              <a:rPr lang="en-US" sz="2000" spc="10" dirty="0">
                <a:effectLst/>
                <a:ea typeface="Calibri" panose="020F0502020204030204" pitchFamily="34" charset="0"/>
              </a:rPr>
              <a:t> it occurs </a:t>
            </a:r>
            <a:r>
              <a:rPr lang="en-US" sz="2000" i="1" spc="10" dirty="0">
                <a:effectLst/>
                <a:ea typeface="Calibri" panose="020F0502020204030204" pitchFamily="34" charset="0"/>
              </a:rPr>
              <a:t>when a model is trained too well on the training data and performs poorly on new, unseen data</a:t>
            </a:r>
            <a:r>
              <a:rPr lang="en-US" sz="2000" spc="10" dirty="0">
                <a:effectLst/>
                <a:ea typeface="Calibri" panose="020F0502020204030204" pitchFamily="34" charset="0"/>
              </a:rPr>
              <a:t>.</a:t>
            </a:r>
            <a:endParaRPr lang="en-US" sz="2000" kern="100" dirty="0">
              <a:effectLst/>
              <a:ea typeface="Calibri" panose="020F0502020204030204" pitchFamily="34" charset="0"/>
              <a:cs typeface="Cordia New" panose="020B0304020202020204" pitchFamily="34" charset="-34"/>
            </a:endParaRPr>
          </a:p>
          <a:p>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85</a:t>
            </a:fld>
            <a:endParaRPr lang="th-TH"/>
          </a:p>
        </p:txBody>
      </p:sp>
      <p:sp>
        <p:nvSpPr>
          <p:cNvPr id="8" name="Title 1">
            <a:extLst>
              <a:ext uri="{FF2B5EF4-FFF2-40B4-BE49-F238E27FC236}">
                <a16:creationId xmlns:a16="http://schemas.microsoft.com/office/drawing/2014/main" id="{6168A1C3-010B-7211-7ADB-2D2BD068950D}"/>
              </a:ext>
            </a:extLst>
          </p:cNvPr>
          <p:cNvSpPr>
            <a:spLocks noGrp="1"/>
          </p:cNvSpPr>
          <p:nvPr>
            <p:ph type="title"/>
          </p:nvPr>
        </p:nvSpPr>
        <p:spPr>
          <a:xfrm>
            <a:off x="552450" y="228600"/>
            <a:ext cx="9258300" cy="1143000"/>
          </a:xfrm>
        </p:spPr>
        <p:txBody>
          <a:bodyPr/>
          <a:lstStyle/>
          <a:p>
            <a:br>
              <a:rPr lang="en-US" sz="4000" dirty="0"/>
            </a:br>
            <a:r>
              <a:rPr lang="en-US" sz="4000" dirty="0"/>
              <a:t>Cross-validation</a:t>
            </a:r>
            <a:br>
              <a:rPr lang="en-US" sz="4000" dirty="0"/>
            </a:br>
            <a:r>
              <a:rPr lang="en-US" sz="1800" u="sng" kern="100"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https://www.geeksforgeeks.org/cross-validation-machine-learning/</a:t>
            </a:r>
            <a:br>
              <a:rPr lang="en-US" sz="1800" kern="100" dirty="0">
                <a:effectLst/>
                <a:latin typeface="Calibri" panose="020F0502020204030204" pitchFamily="34" charset="0"/>
                <a:ea typeface="Calibri" panose="020F0502020204030204" pitchFamily="34" charset="0"/>
                <a:cs typeface="Cordia New" panose="020B0304020202020204" pitchFamily="34" charset="-34"/>
              </a:rPr>
            </a:br>
            <a:endParaRPr lang="th-TH" sz="4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4000" dirty="0"/>
            </a:br>
            <a:r>
              <a:rPr lang="en-US" sz="4000" dirty="0"/>
              <a:t>Methods of Cross-validation</a:t>
            </a:r>
            <a:br>
              <a:rPr lang="en-US" sz="4000" dirty="0"/>
            </a:br>
            <a:r>
              <a:rPr lang="en-US" sz="1800" u="sng" kern="100"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https://www.geeksforgeeks.org/cross-validation-machine-learning/</a:t>
            </a:r>
            <a:br>
              <a:rPr lang="en-US" sz="1800" kern="100" dirty="0">
                <a:effectLst/>
                <a:latin typeface="Calibri" panose="020F0502020204030204" pitchFamily="34" charset="0"/>
                <a:ea typeface="Calibri" panose="020F0502020204030204" pitchFamily="34" charset="0"/>
                <a:cs typeface="Cordia New" panose="020B0304020202020204" pitchFamily="34" charset="-34"/>
              </a:rPr>
            </a:br>
            <a:endParaRPr lang="th-TH" sz="4000" dirty="0"/>
          </a:p>
        </p:txBody>
      </p:sp>
      <p:sp>
        <p:nvSpPr>
          <p:cNvPr id="3" name="Content Placeholder 2"/>
          <p:cNvSpPr>
            <a:spLocks noGrp="1"/>
          </p:cNvSpPr>
          <p:nvPr>
            <p:ph idx="1"/>
          </p:nvPr>
        </p:nvSpPr>
        <p:spPr>
          <a:xfrm>
            <a:off x="266700" y="1447800"/>
            <a:ext cx="9753600" cy="4678363"/>
          </a:xfrm>
        </p:spPr>
        <p:txBody>
          <a:bodyPr/>
          <a:lstStyle/>
          <a:p>
            <a:r>
              <a:rPr lang="en-US" sz="2800" b="1" kern="100" spc="10" dirty="0">
                <a:solidFill>
                  <a:srgbClr val="273239"/>
                </a:solidFill>
                <a:effectLst/>
                <a:ea typeface="Calibri" panose="020F0502020204030204" pitchFamily="34" charset="0"/>
                <a:cs typeface="Cordia New" panose="020B0304020202020204" pitchFamily="34" charset="-34"/>
              </a:rPr>
              <a:t>Simple Validation: </a:t>
            </a:r>
          </a:p>
          <a:p>
            <a:pPr lvl="1"/>
            <a:r>
              <a:rPr lang="en-US" sz="2400" kern="100" spc="10" dirty="0">
                <a:solidFill>
                  <a:srgbClr val="273239"/>
                </a:solidFill>
                <a:effectLst/>
                <a:ea typeface="Calibri" panose="020F0502020204030204" pitchFamily="34" charset="0"/>
                <a:cs typeface="Cordia New" panose="020B0304020202020204" pitchFamily="34" charset="-34"/>
              </a:rPr>
              <a:t>In this method, we train</a:t>
            </a:r>
            <a:r>
              <a:rPr lang="en-US" sz="2400" b="1" kern="100" spc="10" dirty="0">
                <a:solidFill>
                  <a:srgbClr val="273239"/>
                </a:solidFill>
                <a:effectLst/>
                <a:ea typeface="Calibri" panose="020F0502020204030204" pitchFamily="34" charset="0"/>
                <a:cs typeface="Cordia New" panose="020B0304020202020204" pitchFamily="34" charset="-34"/>
              </a:rPr>
              <a:t> 50%</a:t>
            </a:r>
            <a:r>
              <a:rPr lang="en-US" sz="2400" kern="100" spc="10" dirty="0">
                <a:solidFill>
                  <a:srgbClr val="273239"/>
                </a:solidFill>
                <a:effectLst/>
                <a:ea typeface="Calibri" panose="020F0502020204030204" pitchFamily="34" charset="0"/>
                <a:cs typeface="Cordia New" panose="020B0304020202020204" pitchFamily="34" charset="-34"/>
              </a:rPr>
              <a:t> of the given data set; the rest, </a:t>
            </a:r>
            <a:r>
              <a:rPr lang="en-US" sz="2400" b="1" kern="100" spc="10" dirty="0">
                <a:solidFill>
                  <a:srgbClr val="273239"/>
                </a:solidFill>
                <a:effectLst/>
                <a:ea typeface="Calibri" panose="020F0502020204030204" pitchFamily="34" charset="0"/>
                <a:cs typeface="Cordia New" panose="020B0304020202020204" pitchFamily="34" charset="-34"/>
              </a:rPr>
              <a:t>50%, is used for testing purposes</a:t>
            </a:r>
            <a:r>
              <a:rPr lang="en-US" sz="2400" kern="100" spc="10" dirty="0">
                <a:solidFill>
                  <a:srgbClr val="273239"/>
                </a:solidFill>
                <a:effectLst/>
                <a:ea typeface="Calibri" panose="020F0502020204030204" pitchFamily="34" charset="0"/>
                <a:cs typeface="Cordia New" panose="020B0304020202020204" pitchFamily="34" charset="-34"/>
              </a:rPr>
              <a:t>. </a:t>
            </a:r>
          </a:p>
          <a:p>
            <a:pPr lvl="1"/>
            <a:r>
              <a:rPr lang="en-US" sz="2400" kern="100" spc="10" dirty="0">
                <a:solidFill>
                  <a:srgbClr val="273239"/>
                </a:solidFill>
                <a:effectLst/>
                <a:ea typeface="Calibri" panose="020F0502020204030204" pitchFamily="34" charset="0"/>
                <a:cs typeface="Cordia New" panose="020B0304020202020204" pitchFamily="34" charset="-34"/>
              </a:rPr>
              <a:t>The major drawback of this validation method is that we perform training on </a:t>
            </a:r>
            <a:r>
              <a:rPr lang="en-US" sz="2400" b="1" kern="100" spc="10" dirty="0">
                <a:solidFill>
                  <a:srgbClr val="273239"/>
                </a:solidFill>
                <a:effectLst/>
                <a:ea typeface="Calibri" panose="020F0502020204030204" pitchFamily="34" charset="0"/>
                <a:cs typeface="Cordia New" panose="020B0304020202020204" pitchFamily="34" charset="-34"/>
              </a:rPr>
              <a:t>50%</a:t>
            </a:r>
            <a:r>
              <a:rPr lang="en-US" sz="2400" kern="100" spc="10" dirty="0">
                <a:solidFill>
                  <a:srgbClr val="273239"/>
                </a:solidFill>
                <a:effectLst/>
                <a:ea typeface="Calibri" panose="020F0502020204030204" pitchFamily="34" charset="0"/>
                <a:cs typeface="Cordia New" panose="020B0304020202020204" pitchFamily="34" charset="-34"/>
              </a:rPr>
              <a:t> of the dataset;</a:t>
            </a:r>
          </a:p>
          <a:p>
            <a:pPr lvl="2"/>
            <a:r>
              <a:rPr lang="en-US" sz="2200" kern="100" spc="10" dirty="0">
                <a:solidFill>
                  <a:srgbClr val="273239"/>
                </a:solidFill>
                <a:effectLst/>
                <a:ea typeface="Calibri" panose="020F0502020204030204" pitchFamily="34" charset="0"/>
                <a:cs typeface="Cordia New" panose="020B0304020202020204" pitchFamily="34" charset="-34"/>
              </a:rPr>
              <a:t> It may be possible that the </a:t>
            </a:r>
            <a:r>
              <a:rPr lang="en-US" sz="2200" b="1" kern="100" spc="10" dirty="0">
                <a:solidFill>
                  <a:srgbClr val="273239"/>
                </a:solidFill>
                <a:effectLst/>
                <a:ea typeface="Calibri" panose="020F0502020204030204" pitchFamily="34" charset="0"/>
                <a:cs typeface="Cordia New" panose="020B0304020202020204" pitchFamily="34" charset="-34"/>
              </a:rPr>
              <a:t>remaining 50% </a:t>
            </a:r>
            <a:r>
              <a:rPr lang="en-US" sz="2200" kern="100" spc="10" dirty="0">
                <a:solidFill>
                  <a:srgbClr val="273239"/>
                </a:solidFill>
                <a:effectLst/>
                <a:ea typeface="Calibri" panose="020F0502020204030204" pitchFamily="34" charset="0"/>
                <a:cs typeface="Cordia New" panose="020B0304020202020204" pitchFamily="34" charset="-34"/>
              </a:rPr>
              <a:t>of the data contains some important information we left while training our model, i.e., </a:t>
            </a:r>
            <a:r>
              <a:rPr lang="en-US" sz="2200" b="1" i="1" kern="100" spc="10" dirty="0">
                <a:solidFill>
                  <a:srgbClr val="273239"/>
                </a:solidFill>
                <a:effectLst/>
                <a:ea typeface="Calibri" panose="020F0502020204030204" pitchFamily="34" charset="0"/>
                <a:cs typeface="Cordia New" panose="020B0304020202020204" pitchFamily="34" charset="-34"/>
              </a:rPr>
              <a:t>higher bias</a:t>
            </a:r>
            <a:r>
              <a:rPr lang="en-US" sz="2200" kern="100" spc="10" dirty="0">
                <a:solidFill>
                  <a:srgbClr val="273239"/>
                </a:solidFill>
                <a:effectLst/>
                <a:ea typeface="Calibri" panose="020F0502020204030204" pitchFamily="34" charset="0"/>
                <a:cs typeface="Cordia New" panose="020B0304020202020204" pitchFamily="34" charset="-34"/>
              </a:rPr>
              <a:t>.</a:t>
            </a:r>
            <a:endParaRPr lang="en-US" sz="2200" kern="100" dirty="0">
              <a:effectLst/>
              <a:ea typeface="Calibri" panose="020F0502020204030204" pitchFamily="34" charset="0"/>
              <a:cs typeface="Cordia New" panose="020B0304020202020204" pitchFamily="34" charset="-34"/>
            </a:endParaRPr>
          </a:p>
          <a:p>
            <a:endParaRPr lang="en-US" sz="28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86</a:t>
            </a:fld>
            <a:endParaRPr lang="th-TH"/>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1752600"/>
            <a:ext cx="9829800" cy="4373563"/>
          </a:xfrm>
        </p:spPr>
        <p:txBody>
          <a:bodyPr/>
          <a:lstStyle/>
          <a:p>
            <a:r>
              <a:rPr lang="en-US" sz="2800" b="1" kern="100" spc="10" dirty="0">
                <a:solidFill>
                  <a:srgbClr val="273239"/>
                </a:solidFill>
                <a:effectLst/>
                <a:ea typeface="Calibri" panose="020F0502020204030204" pitchFamily="34" charset="0"/>
                <a:cs typeface="Cordia New" panose="020B0304020202020204" pitchFamily="34" charset="-34"/>
              </a:rPr>
              <a:t>K-Fold Cross Validation: </a:t>
            </a:r>
          </a:p>
          <a:p>
            <a:pPr lvl="1"/>
            <a:r>
              <a:rPr lang="en-US" sz="2400" kern="100" spc="10" dirty="0">
                <a:solidFill>
                  <a:srgbClr val="273239"/>
                </a:solidFill>
                <a:effectLst/>
                <a:ea typeface="Calibri" panose="020F0502020204030204" pitchFamily="34" charset="0"/>
                <a:cs typeface="Cordia New" panose="020B0304020202020204" pitchFamily="34" charset="-34"/>
              </a:rPr>
              <a:t>In this method, we split the </a:t>
            </a:r>
            <a:r>
              <a:rPr lang="en-US" sz="2400" b="1" kern="100" spc="10" dirty="0">
                <a:solidFill>
                  <a:srgbClr val="273239"/>
                </a:solidFill>
                <a:effectLst/>
                <a:ea typeface="Calibri" panose="020F0502020204030204" pitchFamily="34" charset="0"/>
                <a:cs typeface="Cordia New" panose="020B0304020202020204" pitchFamily="34" charset="-34"/>
              </a:rPr>
              <a:t>training data set </a:t>
            </a:r>
            <a:r>
              <a:rPr lang="en-US" sz="2400" kern="100" spc="10" dirty="0">
                <a:solidFill>
                  <a:srgbClr val="273239"/>
                </a:solidFill>
                <a:effectLst/>
                <a:ea typeface="Calibri" panose="020F0502020204030204" pitchFamily="34" charset="0"/>
                <a:cs typeface="Cordia New" panose="020B0304020202020204" pitchFamily="34" charset="-34"/>
              </a:rPr>
              <a:t>into </a:t>
            </a:r>
            <a:r>
              <a:rPr lang="en-US" sz="2400" b="1" i="1" kern="100" spc="10" dirty="0">
                <a:solidFill>
                  <a:srgbClr val="273239"/>
                </a:solidFill>
                <a:effectLst/>
                <a:ea typeface="Calibri" panose="020F0502020204030204" pitchFamily="34" charset="0"/>
                <a:cs typeface="Cordia New" panose="020B0304020202020204" pitchFamily="34" charset="-34"/>
              </a:rPr>
              <a:t>k </a:t>
            </a:r>
            <a:r>
              <a:rPr lang="en-US" sz="2400" b="1" kern="100" spc="10" dirty="0">
                <a:solidFill>
                  <a:srgbClr val="273239"/>
                </a:solidFill>
                <a:effectLst/>
                <a:ea typeface="Calibri" panose="020F0502020204030204" pitchFamily="34" charset="0"/>
                <a:cs typeface="Cordia New" panose="020B0304020202020204" pitchFamily="34" charset="-34"/>
              </a:rPr>
              <a:t>subsets </a:t>
            </a:r>
            <a:r>
              <a:rPr lang="en-US" sz="2400" kern="100" spc="10" dirty="0">
                <a:solidFill>
                  <a:srgbClr val="273239"/>
                </a:solidFill>
                <a:effectLst/>
                <a:ea typeface="Calibri" panose="020F0502020204030204" pitchFamily="34" charset="0"/>
                <a:cs typeface="Cordia New" panose="020B0304020202020204" pitchFamily="34" charset="-34"/>
              </a:rPr>
              <a:t>(known as </a:t>
            </a:r>
            <a:r>
              <a:rPr lang="en-US" sz="2400" b="1" i="1" kern="100" spc="10" dirty="0">
                <a:solidFill>
                  <a:srgbClr val="273239"/>
                </a:solidFill>
                <a:effectLst/>
                <a:ea typeface="Calibri" panose="020F0502020204030204" pitchFamily="34" charset="0"/>
                <a:cs typeface="Cordia New" panose="020B0304020202020204" pitchFamily="34" charset="-34"/>
              </a:rPr>
              <a:t>folds</a:t>
            </a:r>
            <a:r>
              <a:rPr lang="en-US" sz="2400" kern="100" spc="10" dirty="0">
                <a:solidFill>
                  <a:srgbClr val="273239"/>
                </a:solidFill>
                <a:effectLst/>
                <a:ea typeface="Calibri" panose="020F0502020204030204" pitchFamily="34" charset="0"/>
                <a:cs typeface="Cordia New" panose="020B0304020202020204" pitchFamily="34" charset="-34"/>
              </a:rPr>
              <a:t>), then we perform training on all the subsets but leave one(</a:t>
            </a:r>
            <a:r>
              <a:rPr lang="en-US" sz="2400" b="1" i="1" kern="100" spc="10" dirty="0">
                <a:solidFill>
                  <a:srgbClr val="273239"/>
                </a:solidFill>
                <a:effectLst/>
                <a:ea typeface="Calibri" panose="020F0502020204030204" pitchFamily="34" charset="0"/>
                <a:cs typeface="Cordia New" panose="020B0304020202020204" pitchFamily="34" charset="-34"/>
              </a:rPr>
              <a:t>k</a:t>
            </a:r>
            <a:r>
              <a:rPr lang="en-US" sz="2400" b="1" kern="100" spc="10" dirty="0">
                <a:solidFill>
                  <a:srgbClr val="273239"/>
                </a:solidFill>
                <a:effectLst/>
                <a:ea typeface="Calibri" panose="020F0502020204030204" pitchFamily="34" charset="0"/>
                <a:cs typeface="Cordia New" panose="020B0304020202020204" pitchFamily="34" charset="-34"/>
              </a:rPr>
              <a:t>-1</a:t>
            </a:r>
            <a:r>
              <a:rPr lang="en-US" sz="2400" kern="100" spc="10" dirty="0">
                <a:solidFill>
                  <a:srgbClr val="273239"/>
                </a:solidFill>
                <a:effectLst/>
                <a:ea typeface="Calibri" panose="020F0502020204030204" pitchFamily="34" charset="0"/>
                <a:cs typeface="Cordia New" panose="020B0304020202020204" pitchFamily="34" charset="-34"/>
              </a:rPr>
              <a:t>) subset to evaluate the trained model. </a:t>
            </a:r>
          </a:p>
          <a:p>
            <a:pPr lvl="1"/>
            <a:r>
              <a:rPr lang="en-US" sz="2400" kern="100" spc="10" dirty="0">
                <a:solidFill>
                  <a:srgbClr val="273239"/>
                </a:solidFill>
                <a:effectLst/>
                <a:ea typeface="Calibri" panose="020F0502020204030204" pitchFamily="34" charset="0"/>
                <a:cs typeface="Cordia New" panose="020B0304020202020204" pitchFamily="34" charset="-34"/>
              </a:rPr>
              <a:t>In this method, we iterate </a:t>
            </a:r>
            <a:r>
              <a:rPr lang="en-US" sz="2400" b="1" i="1" kern="100" spc="10" dirty="0">
                <a:solidFill>
                  <a:srgbClr val="273239"/>
                </a:solidFill>
                <a:effectLst/>
                <a:ea typeface="Calibri" panose="020F0502020204030204" pitchFamily="34" charset="0"/>
                <a:cs typeface="Cordia New" panose="020B0304020202020204" pitchFamily="34" charset="-34"/>
              </a:rPr>
              <a:t>k times </a:t>
            </a:r>
            <a:r>
              <a:rPr lang="en-US" sz="2400" kern="100" spc="10" dirty="0">
                <a:solidFill>
                  <a:srgbClr val="273239"/>
                </a:solidFill>
                <a:effectLst/>
                <a:ea typeface="Calibri" panose="020F0502020204030204" pitchFamily="34" charset="0"/>
                <a:cs typeface="Cordia New" panose="020B0304020202020204" pitchFamily="34" charset="-34"/>
              </a:rPr>
              <a:t>with a different subset reserved for testing purposes each time.</a:t>
            </a:r>
            <a:r>
              <a:rPr lang="en-US" sz="2400" kern="100" dirty="0">
                <a:effectLst/>
                <a:ea typeface="Calibri" panose="020F0502020204030204" pitchFamily="34" charset="0"/>
                <a:cs typeface="Cordia New" panose="020B0304020202020204" pitchFamily="34" charset="-34"/>
              </a:rPr>
              <a:t> </a:t>
            </a:r>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87</a:t>
            </a:fld>
            <a:endParaRPr lang="th-TH"/>
          </a:p>
        </p:txBody>
      </p:sp>
      <p:sp>
        <p:nvSpPr>
          <p:cNvPr id="8" name="Title 1">
            <a:extLst>
              <a:ext uri="{FF2B5EF4-FFF2-40B4-BE49-F238E27FC236}">
                <a16:creationId xmlns:a16="http://schemas.microsoft.com/office/drawing/2014/main" id="{702F203A-9AAD-1A53-8DA0-A33AC56D7347}"/>
              </a:ext>
            </a:extLst>
          </p:cNvPr>
          <p:cNvSpPr>
            <a:spLocks noGrp="1"/>
          </p:cNvSpPr>
          <p:nvPr>
            <p:ph type="title"/>
          </p:nvPr>
        </p:nvSpPr>
        <p:spPr>
          <a:xfrm>
            <a:off x="514350" y="274638"/>
            <a:ext cx="9258300" cy="1143000"/>
          </a:xfrm>
        </p:spPr>
        <p:txBody>
          <a:bodyPr/>
          <a:lstStyle/>
          <a:p>
            <a:br>
              <a:rPr lang="en-US" sz="4000" dirty="0"/>
            </a:br>
            <a:r>
              <a:rPr lang="en-US" sz="4000" dirty="0"/>
              <a:t>Methods of Cross-validation</a:t>
            </a:r>
            <a:br>
              <a:rPr lang="en-US" sz="4000" dirty="0"/>
            </a:br>
            <a:r>
              <a:rPr lang="en-US" sz="1800" u="sng" kern="100"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https://www.geeksforgeeks.org/cross-validation-machine-learning/</a:t>
            </a:r>
            <a:br>
              <a:rPr lang="en-US" sz="1800" kern="100" dirty="0">
                <a:effectLst/>
                <a:latin typeface="Calibri" panose="020F0502020204030204" pitchFamily="34" charset="0"/>
                <a:ea typeface="Calibri" panose="020F0502020204030204" pitchFamily="34" charset="0"/>
                <a:cs typeface="Cordia New" panose="020B0304020202020204" pitchFamily="34" charset="-34"/>
              </a:rPr>
            </a:br>
            <a:endParaRPr lang="th-TH" sz="4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4255AB-D728-5AB5-B2A6-679B99F9B4E2}"/>
              </a:ext>
            </a:extLst>
          </p:cNvPr>
          <p:cNvSpPr>
            <a:spLocks noGrp="1"/>
          </p:cNvSpPr>
          <p:nvPr>
            <p:ph idx="1"/>
          </p:nvPr>
        </p:nvSpPr>
        <p:spPr>
          <a:xfrm>
            <a:off x="114300" y="1279525"/>
            <a:ext cx="10058400" cy="4868069"/>
          </a:xfrm>
        </p:spPr>
        <p:txBody>
          <a:bodyPr/>
          <a:lstStyle/>
          <a:p>
            <a:r>
              <a:rPr lang="en-US" sz="2400" spc="10" dirty="0">
                <a:solidFill>
                  <a:srgbClr val="273239"/>
                </a:solidFill>
                <a:effectLst/>
                <a:ea typeface="Calibri" panose="020F0502020204030204" pitchFamily="34" charset="0"/>
              </a:rPr>
              <a:t>The diagram below shows an example of the training and evaluation subsets generated in </a:t>
            </a:r>
            <a:r>
              <a:rPr lang="en-US" sz="2400" b="1" i="1" spc="10" dirty="0">
                <a:solidFill>
                  <a:srgbClr val="273239"/>
                </a:solidFill>
                <a:effectLst/>
                <a:ea typeface="Calibri" panose="020F0502020204030204" pitchFamily="34" charset="0"/>
              </a:rPr>
              <a:t>k</a:t>
            </a:r>
            <a:r>
              <a:rPr lang="en-US" sz="2400" b="1" spc="10" dirty="0">
                <a:solidFill>
                  <a:srgbClr val="273239"/>
                </a:solidFill>
                <a:effectLst/>
                <a:ea typeface="Calibri" panose="020F0502020204030204" pitchFamily="34" charset="0"/>
              </a:rPr>
              <a:t>-fold cross-validation</a:t>
            </a:r>
          </a:p>
          <a:p>
            <a:pPr lvl="1"/>
            <a:r>
              <a:rPr lang="en-US" sz="2000" dirty="0">
                <a:effectLst/>
                <a:ea typeface="Calibri" panose="020F0502020204030204" pitchFamily="34" charset="0"/>
              </a:rPr>
              <a:t>Here, we have </a:t>
            </a:r>
            <a:r>
              <a:rPr lang="en-US" sz="2000" b="1" dirty="0">
                <a:effectLst/>
                <a:ea typeface="Calibri" panose="020F0502020204030204" pitchFamily="34" charset="0"/>
              </a:rPr>
              <a:t>25 training instances</a:t>
            </a:r>
            <a:r>
              <a:rPr lang="en-US" sz="2000" dirty="0">
                <a:effectLst/>
                <a:ea typeface="Calibri" panose="020F0502020204030204" pitchFamily="34" charset="0"/>
              </a:rPr>
              <a:t>, and </a:t>
            </a:r>
            <a:r>
              <a:rPr lang="en-US" sz="2000" b="1" i="1" dirty="0">
                <a:effectLst/>
                <a:ea typeface="Calibri" panose="020F0502020204030204" pitchFamily="34" charset="0"/>
              </a:rPr>
              <a:t>k</a:t>
            </a:r>
            <a:r>
              <a:rPr lang="en-US" sz="2000" b="1" dirty="0">
                <a:effectLst/>
                <a:ea typeface="Calibri" panose="020F0502020204030204" pitchFamily="34" charset="0"/>
              </a:rPr>
              <a:t> is 5</a:t>
            </a:r>
            <a:r>
              <a:rPr lang="en-US" sz="2000" dirty="0">
                <a:effectLst/>
                <a:ea typeface="Calibri" panose="020F0502020204030204" pitchFamily="34" charset="0"/>
              </a:rPr>
              <a:t>, which means there are </a:t>
            </a:r>
            <a:r>
              <a:rPr lang="en-US" sz="2000" b="1" dirty="0">
                <a:effectLst/>
                <a:ea typeface="Calibri" panose="020F0502020204030204" pitchFamily="34" charset="0"/>
              </a:rPr>
              <a:t>5 test instances </a:t>
            </a:r>
            <a:r>
              <a:rPr lang="en-US" sz="2000" dirty="0">
                <a:effectLst/>
                <a:ea typeface="Calibri" panose="020F0502020204030204" pitchFamily="34" charset="0"/>
              </a:rPr>
              <a:t>at each iteration.</a:t>
            </a:r>
            <a:endParaRPr lang="en-US" sz="2000" dirty="0"/>
          </a:p>
        </p:txBody>
      </p:sp>
      <p:sp>
        <p:nvSpPr>
          <p:cNvPr id="4" name="Footer Placeholder 3">
            <a:extLst>
              <a:ext uri="{FF2B5EF4-FFF2-40B4-BE49-F238E27FC236}">
                <a16:creationId xmlns:a16="http://schemas.microsoft.com/office/drawing/2014/main" id="{126366D0-0C22-EBAB-72CA-F061B42E7A6A}"/>
              </a:ext>
            </a:extLst>
          </p:cNvPr>
          <p:cNvSpPr>
            <a:spLocks noGrp="1"/>
          </p:cNvSpPr>
          <p:nvPr>
            <p:ph type="ftr" sz="quarter" idx="11"/>
          </p:nvPr>
        </p:nvSpPr>
        <p:spPr/>
        <p:txBody>
          <a:bodyPr/>
          <a:lstStyle/>
          <a:p>
            <a:pPr>
              <a:defRPr/>
            </a:pPr>
            <a:r>
              <a:rPr lang="en-US"/>
              <a:t>Asst.Prof.Dr. Anilkumar K.G</a:t>
            </a:r>
            <a:endParaRPr lang="th-TH"/>
          </a:p>
        </p:txBody>
      </p:sp>
      <p:sp>
        <p:nvSpPr>
          <p:cNvPr id="5" name="Slide Number Placeholder 4">
            <a:extLst>
              <a:ext uri="{FF2B5EF4-FFF2-40B4-BE49-F238E27FC236}">
                <a16:creationId xmlns:a16="http://schemas.microsoft.com/office/drawing/2014/main" id="{A7B2BB79-BCC3-72FD-2721-2CECF3C625B8}"/>
              </a:ext>
            </a:extLst>
          </p:cNvPr>
          <p:cNvSpPr>
            <a:spLocks noGrp="1"/>
          </p:cNvSpPr>
          <p:nvPr>
            <p:ph type="sldNum" sz="quarter" idx="12"/>
          </p:nvPr>
        </p:nvSpPr>
        <p:spPr/>
        <p:txBody>
          <a:bodyPr/>
          <a:lstStyle/>
          <a:p>
            <a:pPr>
              <a:defRPr/>
            </a:pPr>
            <a:fld id="{FD7F5D48-CAB6-4231-AFBB-73821733D376}" type="slidenum">
              <a:rPr lang="en-US" smtClean="0"/>
              <a:pPr>
                <a:defRPr/>
              </a:pPr>
              <a:t>88</a:t>
            </a:fld>
            <a:endParaRPr lang="th-TH"/>
          </a:p>
        </p:txBody>
      </p:sp>
      <p:sp>
        <p:nvSpPr>
          <p:cNvPr id="6" name="Title 1">
            <a:extLst>
              <a:ext uri="{FF2B5EF4-FFF2-40B4-BE49-F238E27FC236}">
                <a16:creationId xmlns:a16="http://schemas.microsoft.com/office/drawing/2014/main" id="{77E80742-F329-3ECF-592B-2AAB560E2A33}"/>
              </a:ext>
            </a:extLst>
          </p:cNvPr>
          <p:cNvSpPr>
            <a:spLocks noGrp="1"/>
          </p:cNvSpPr>
          <p:nvPr>
            <p:ph type="title"/>
          </p:nvPr>
        </p:nvSpPr>
        <p:spPr>
          <a:xfrm>
            <a:off x="514350" y="136525"/>
            <a:ext cx="9258300" cy="1143000"/>
          </a:xfrm>
        </p:spPr>
        <p:txBody>
          <a:bodyPr/>
          <a:lstStyle/>
          <a:p>
            <a:br>
              <a:rPr lang="en-US" sz="4000" dirty="0"/>
            </a:br>
            <a:r>
              <a:rPr lang="en-US" sz="4000" i="1" dirty="0"/>
              <a:t>K</a:t>
            </a:r>
            <a:r>
              <a:rPr lang="en-US" sz="4000" dirty="0"/>
              <a:t>-fold Cross-validation</a:t>
            </a:r>
            <a:br>
              <a:rPr lang="en-US" sz="4000" dirty="0"/>
            </a:br>
            <a:r>
              <a:rPr lang="en-US" sz="1800" u="sng" kern="100"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https://www.geeksforgeeks.org/cross-validation-machine-learning/</a:t>
            </a:r>
            <a:br>
              <a:rPr lang="en-US" sz="1800" kern="100" dirty="0">
                <a:effectLst/>
                <a:latin typeface="Calibri" panose="020F0502020204030204" pitchFamily="34" charset="0"/>
                <a:ea typeface="Calibri" panose="020F0502020204030204" pitchFamily="34" charset="0"/>
                <a:cs typeface="Cordia New" panose="020B0304020202020204" pitchFamily="34" charset="-34"/>
              </a:rPr>
            </a:br>
            <a:endParaRPr lang="th-TH" sz="4000" dirty="0"/>
          </a:p>
        </p:txBody>
      </p:sp>
      <p:pic>
        <p:nvPicPr>
          <p:cNvPr id="7" name="Picture 6">
            <a:extLst>
              <a:ext uri="{FF2B5EF4-FFF2-40B4-BE49-F238E27FC236}">
                <a16:creationId xmlns:a16="http://schemas.microsoft.com/office/drawing/2014/main" id="{DFB700E0-309A-035F-219F-844B2D4052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31897" y="2491463"/>
            <a:ext cx="2893894" cy="3753762"/>
          </a:xfrm>
          <a:prstGeom prst="rect">
            <a:avLst/>
          </a:prstGeom>
          <a:noFill/>
          <a:ln>
            <a:noFill/>
          </a:ln>
        </p:spPr>
      </p:pic>
    </p:spTree>
    <p:extLst>
      <p:ext uri="{BB962C8B-B14F-4D97-AF65-F5344CB8AC3E}">
        <p14:creationId xmlns:p14="http://schemas.microsoft.com/office/powerpoint/2010/main" val="12878780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3B579F-1FDC-B437-F78A-B6A59A3FBAB0}"/>
              </a:ext>
            </a:extLst>
          </p:cNvPr>
          <p:cNvSpPr>
            <a:spLocks noGrp="1"/>
          </p:cNvSpPr>
          <p:nvPr>
            <p:ph idx="1"/>
          </p:nvPr>
        </p:nvSpPr>
        <p:spPr>
          <a:xfrm>
            <a:off x="114300" y="228600"/>
            <a:ext cx="9906000" cy="6016625"/>
          </a:xfrm>
        </p:spPr>
        <p:txBody>
          <a:bodyPr/>
          <a:lstStyle/>
          <a:p>
            <a:r>
              <a:rPr lang="en-US" sz="2000" kern="100" dirty="0">
                <a:ea typeface="Calibri" panose="020F0502020204030204" pitchFamily="34" charset="0"/>
                <a:cs typeface="Cordia New" panose="020B0304020202020204" pitchFamily="34" charset="-34"/>
              </a:rPr>
              <a:t>T</a:t>
            </a:r>
            <a:r>
              <a:rPr lang="en-US" sz="2000" kern="100" dirty="0">
                <a:effectLst/>
                <a:ea typeface="Calibri" panose="020F0502020204030204" pitchFamily="34" charset="0"/>
                <a:cs typeface="Cordia New" panose="020B0304020202020204" pitchFamily="34" charset="-34"/>
              </a:rPr>
              <a:t>he sam</a:t>
            </a:r>
            <a:r>
              <a:rPr lang="en-US" sz="2000" kern="100" dirty="0">
                <a:ea typeface="Calibri" panose="020F0502020204030204" pitchFamily="34" charset="0"/>
                <a:cs typeface="Cordia New" panose="020B0304020202020204" pitchFamily="34" charset="-34"/>
              </a:rPr>
              <a:t>ple </a:t>
            </a:r>
            <a:r>
              <a:rPr lang="en-US" sz="2000" b="1" kern="100" dirty="0">
                <a:effectLst/>
                <a:ea typeface="Calibri" panose="020F0502020204030204" pitchFamily="34" charset="0"/>
                <a:cs typeface="Cordia New" panose="020B0304020202020204" pitchFamily="34" charset="-34"/>
              </a:rPr>
              <a:t>25 training instances </a:t>
            </a:r>
            <a:r>
              <a:rPr lang="en-US" sz="2000" kern="100" dirty="0">
                <a:effectLst/>
                <a:ea typeface="Calibri" panose="020F0502020204030204" pitchFamily="34" charset="0"/>
                <a:cs typeface="Cordia New" panose="020B0304020202020204" pitchFamily="34" charset="-34"/>
              </a:rPr>
              <a:t>are as follows:</a:t>
            </a:r>
          </a:p>
          <a:p>
            <a:pPr marL="0" indent="0">
              <a:buNone/>
            </a:pPr>
            <a:r>
              <a:rPr lang="en-US" sz="2000" kern="100" dirty="0">
                <a:effectLst/>
                <a:ea typeface="Calibri" panose="020F0502020204030204" pitchFamily="34" charset="0"/>
                <a:cs typeface="Cordia New" panose="020B0304020202020204" pitchFamily="34" charset="-34"/>
              </a:rPr>
              <a:t>                    </a:t>
            </a:r>
            <a:r>
              <a:rPr lang="en-US" sz="1800" b="1" kern="100" dirty="0">
                <a:effectLst/>
                <a:ea typeface="Calibri" panose="020F0502020204030204" pitchFamily="34" charset="0"/>
                <a:cs typeface="Cordia New" panose="020B0304020202020204" pitchFamily="34" charset="-34"/>
              </a:rPr>
              <a:t>[0, 1, 2, 3, 4, 5, 6, 7, 8, 9, 10, 11, 12, 13, 14, 15, 16, 17, 18, 19, 20, 21, 22, 23, 24]</a:t>
            </a:r>
          </a:p>
          <a:p>
            <a:pPr marL="0" indent="0">
              <a:buNone/>
            </a:pPr>
            <a:r>
              <a:rPr lang="en-US" sz="1800" b="1" kern="100" dirty="0">
                <a:effectLst/>
                <a:ea typeface="Calibri" panose="020F0502020204030204" pitchFamily="34" charset="0"/>
                <a:cs typeface="Cordia New" panose="020B0304020202020204" pitchFamily="34" charset="-34"/>
              </a:rPr>
              <a:t>    </a:t>
            </a:r>
          </a:p>
          <a:p>
            <a:endParaRPr lang="en-US" dirty="0"/>
          </a:p>
        </p:txBody>
      </p:sp>
      <p:sp>
        <p:nvSpPr>
          <p:cNvPr id="4" name="Footer Placeholder 3">
            <a:extLst>
              <a:ext uri="{FF2B5EF4-FFF2-40B4-BE49-F238E27FC236}">
                <a16:creationId xmlns:a16="http://schemas.microsoft.com/office/drawing/2014/main" id="{457829F5-EE45-5C9B-2D3A-9291AF090565}"/>
              </a:ext>
            </a:extLst>
          </p:cNvPr>
          <p:cNvSpPr>
            <a:spLocks noGrp="1"/>
          </p:cNvSpPr>
          <p:nvPr>
            <p:ph type="ftr" sz="quarter" idx="11"/>
          </p:nvPr>
        </p:nvSpPr>
        <p:spPr/>
        <p:txBody>
          <a:bodyPr/>
          <a:lstStyle/>
          <a:p>
            <a:pPr>
              <a:defRPr/>
            </a:pPr>
            <a:r>
              <a:rPr lang="en-US"/>
              <a:t>Asst.Prof.Dr. Anilkumar K.G</a:t>
            </a:r>
            <a:endParaRPr lang="th-TH"/>
          </a:p>
        </p:txBody>
      </p:sp>
      <p:sp>
        <p:nvSpPr>
          <p:cNvPr id="5" name="Slide Number Placeholder 4">
            <a:extLst>
              <a:ext uri="{FF2B5EF4-FFF2-40B4-BE49-F238E27FC236}">
                <a16:creationId xmlns:a16="http://schemas.microsoft.com/office/drawing/2014/main" id="{2210CC90-EA59-6C1F-B67C-F75B4423F4A4}"/>
              </a:ext>
            </a:extLst>
          </p:cNvPr>
          <p:cNvSpPr>
            <a:spLocks noGrp="1"/>
          </p:cNvSpPr>
          <p:nvPr>
            <p:ph type="sldNum" sz="quarter" idx="12"/>
          </p:nvPr>
        </p:nvSpPr>
        <p:spPr/>
        <p:txBody>
          <a:bodyPr/>
          <a:lstStyle/>
          <a:p>
            <a:pPr>
              <a:defRPr/>
            </a:pPr>
            <a:fld id="{FD7F5D48-CAB6-4231-AFBB-73821733D376}" type="slidenum">
              <a:rPr lang="en-US" smtClean="0"/>
              <a:pPr>
                <a:defRPr/>
              </a:pPr>
              <a:t>89</a:t>
            </a:fld>
            <a:endParaRPr lang="th-TH"/>
          </a:p>
        </p:txBody>
      </p:sp>
      <p:pic>
        <p:nvPicPr>
          <p:cNvPr id="7" name="Picture 6">
            <a:extLst>
              <a:ext uri="{FF2B5EF4-FFF2-40B4-BE49-F238E27FC236}">
                <a16:creationId xmlns:a16="http://schemas.microsoft.com/office/drawing/2014/main" id="{32A6D879-475D-81F6-B453-0DD19B99868D}"/>
              </a:ext>
            </a:extLst>
          </p:cNvPr>
          <p:cNvPicPr>
            <a:picLocks noChangeAspect="1"/>
          </p:cNvPicPr>
          <p:nvPr/>
        </p:nvPicPr>
        <p:blipFill>
          <a:blip r:embed="rId2"/>
          <a:stretch>
            <a:fillRect/>
          </a:stretch>
        </p:blipFill>
        <p:spPr>
          <a:xfrm>
            <a:off x="800100" y="1066800"/>
            <a:ext cx="7924801" cy="5178425"/>
          </a:xfrm>
          <a:prstGeom prst="rect">
            <a:avLst/>
          </a:prstGeom>
        </p:spPr>
      </p:pic>
    </p:spTree>
    <p:extLst>
      <p:ext uri="{BB962C8B-B14F-4D97-AF65-F5344CB8AC3E}">
        <p14:creationId xmlns:p14="http://schemas.microsoft.com/office/powerpoint/2010/main" val="131532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04800"/>
            <a:ext cx="9258300" cy="868362"/>
          </a:xfrm>
        </p:spPr>
        <p:txBody>
          <a:bodyPr/>
          <a:lstStyle/>
          <a:p>
            <a:r>
              <a:rPr lang="en-US" sz="4000" dirty="0"/>
              <a:t>Learning Issues - Measuring success</a:t>
            </a:r>
            <a:endParaRPr lang="th-TH" sz="4000" dirty="0"/>
          </a:p>
        </p:txBody>
      </p:sp>
      <p:sp>
        <p:nvSpPr>
          <p:cNvPr id="3" name="Content Placeholder 2"/>
          <p:cNvSpPr>
            <a:spLocks noGrp="1"/>
          </p:cNvSpPr>
          <p:nvPr>
            <p:ph idx="1"/>
          </p:nvPr>
        </p:nvSpPr>
        <p:spPr>
          <a:xfrm>
            <a:off x="266700" y="1173162"/>
            <a:ext cx="9753600" cy="4953001"/>
          </a:xfrm>
        </p:spPr>
        <p:txBody>
          <a:bodyPr/>
          <a:lstStyle/>
          <a:p>
            <a:r>
              <a:rPr lang="en-US" sz="2800" b="1" dirty="0"/>
              <a:t>Learning </a:t>
            </a:r>
            <a:r>
              <a:rPr lang="en-US" sz="2800" dirty="0"/>
              <a:t>is defined in terms of improving performance based on some </a:t>
            </a:r>
            <a:r>
              <a:rPr lang="en-US" sz="2800" b="1" dirty="0"/>
              <a:t>measures</a:t>
            </a:r>
            <a:r>
              <a:rPr lang="en-US" sz="2800" dirty="0"/>
              <a:t>. </a:t>
            </a:r>
          </a:p>
          <a:p>
            <a:r>
              <a:rPr lang="en-US" sz="2800" dirty="0"/>
              <a:t>To know whether an agent has learned, we must define a </a:t>
            </a:r>
            <a:r>
              <a:rPr lang="en-US" sz="2800" b="1" u="sng" dirty="0"/>
              <a:t>measure of success</a:t>
            </a:r>
            <a:r>
              <a:rPr lang="en-US" sz="2800" dirty="0"/>
              <a:t>. </a:t>
            </a:r>
          </a:p>
          <a:p>
            <a:pPr lvl="1"/>
            <a:r>
              <a:rPr lang="en-US" sz="2400" dirty="0"/>
              <a:t>The </a:t>
            </a:r>
            <a:r>
              <a:rPr lang="en-US" sz="2400" b="1" dirty="0"/>
              <a:t>measure of success</a:t>
            </a:r>
            <a:r>
              <a:rPr lang="en-US" sz="2400" dirty="0"/>
              <a:t> is usually not how well the agent performs on the </a:t>
            </a:r>
            <a:r>
              <a:rPr lang="en-US" sz="2400" b="1" dirty="0"/>
              <a:t>training dataset </a:t>
            </a:r>
            <a:r>
              <a:rPr lang="en-US" sz="2400" dirty="0"/>
              <a:t>(called </a:t>
            </a:r>
            <a:r>
              <a:rPr lang="en-US" sz="2400" b="1" dirty="0"/>
              <a:t>seen data</a:t>
            </a:r>
            <a:r>
              <a:rPr lang="en-US" sz="2400" dirty="0"/>
              <a:t>) but how well the agent acts for </a:t>
            </a:r>
            <a:r>
              <a:rPr lang="en-US" sz="2400" b="1" dirty="0"/>
              <a:t>new </a:t>
            </a:r>
            <a:r>
              <a:rPr lang="en-US" sz="2400" dirty="0"/>
              <a:t>or</a:t>
            </a:r>
            <a:r>
              <a:rPr lang="en-US" sz="2400" b="1" dirty="0"/>
              <a:t> test data </a:t>
            </a:r>
            <a:r>
              <a:rPr lang="en-US" sz="2400" dirty="0"/>
              <a:t>(also called </a:t>
            </a:r>
            <a:r>
              <a:rPr lang="en-US" sz="2400" b="1" dirty="0"/>
              <a:t>unseen data</a:t>
            </a:r>
            <a:r>
              <a:rPr lang="en-US" sz="2400" dirty="0"/>
              <a:t>).</a:t>
            </a:r>
          </a:p>
          <a:p>
            <a:r>
              <a:rPr lang="en-US" sz="2800" dirty="0"/>
              <a:t>In </a:t>
            </a:r>
            <a:r>
              <a:rPr lang="en-US" sz="2800" b="1" dirty="0"/>
              <a:t>classification</a:t>
            </a:r>
            <a:r>
              <a:rPr lang="en-US" sz="2800" dirty="0"/>
              <a:t>, measuring successes is not based on correctly classifying all training examples. </a:t>
            </a:r>
          </a:p>
          <a:p>
            <a:pPr lvl="1"/>
            <a:r>
              <a:rPr lang="en-US" sz="2400" dirty="0"/>
              <a:t>But it is based on correctly classifying the </a:t>
            </a:r>
            <a:r>
              <a:rPr lang="en-US" sz="2400" b="1" dirty="0"/>
              <a:t>unseen data</a:t>
            </a:r>
            <a:r>
              <a:rPr lang="en-US" sz="2000" dirty="0"/>
              <a:t>. </a:t>
            </a:r>
          </a:p>
          <a:p>
            <a:pPr lvl="1"/>
            <a:endParaRPr lang="th-TH" sz="2400" dirty="0"/>
          </a:p>
        </p:txBody>
      </p:sp>
      <p:sp>
        <p:nvSpPr>
          <p:cNvPr id="4" name="Footer Placeholder 3"/>
          <p:cNvSpPr>
            <a:spLocks noGrp="1"/>
          </p:cNvSpPr>
          <p:nvPr>
            <p:ph type="ftr" sz="quarter" idx="11"/>
          </p:nvPr>
        </p:nvSpPr>
        <p:spPr/>
        <p:txBody>
          <a:bodyPr/>
          <a:lstStyle/>
          <a:p>
            <a:pPr>
              <a:defRPr/>
            </a:pPr>
            <a:r>
              <a:rPr lang="en-US"/>
              <a:t>Asst.Prof.Dr. Anilkumar K.G</a:t>
            </a:r>
            <a:endParaRPr lang="th-TH"/>
          </a:p>
        </p:txBody>
      </p:sp>
      <p:sp>
        <p:nvSpPr>
          <p:cNvPr id="5" name="Slide Number Placeholder 4"/>
          <p:cNvSpPr>
            <a:spLocks noGrp="1"/>
          </p:cNvSpPr>
          <p:nvPr>
            <p:ph type="sldNum" sz="quarter" idx="12"/>
          </p:nvPr>
        </p:nvSpPr>
        <p:spPr/>
        <p:txBody>
          <a:bodyPr/>
          <a:lstStyle/>
          <a:p>
            <a:pPr>
              <a:defRPr/>
            </a:pPr>
            <a:fld id="{FD7F5D48-CAB6-4231-AFBB-73821733D376}" type="slidenum">
              <a:rPr lang="en-US" smtClean="0"/>
              <a:pPr>
                <a:defRPr/>
              </a:pPr>
              <a:t>9</a:t>
            </a:fld>
            <a:endParaRPr lang="th-TH"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601391-1B61-E9DD-7AB4-AA483D118836}"/>
              </a:ext>
            </a:extLst>
          </p:cNvPr>
          <p:cNvSpPr>
            <a:spLocks noGrp="1"/>
          </p:cNvSpPr>
          <p:nvPr>
            <p:ph type="ftr" sz="quarter" idx="11"/>
          </p:nvPr>
        </p:nvSpPr>
        <p:spPr/>
        <p:txBody>
          <a:bodyPr/>
          <a:lstStyle/>
          <a:p>
            <a:pPr>
              <a:defRPr/>
            </a:pPr>
            <a:r>
              <a:rPr lang="en-US"/>
              <a:t>Asst.Prof.Dr. Anilkumar K.G</a:t>
            </a:r>
            <a:endParaRPr lang="th-TH"/>
          </a:p>
        </p:txBody>
      </p:sp>
      <p:sp>
        <p:nvSpPr>
          <p:cNvPr id="5" name="Slide Number Placeholder 4">
            <a:extLst>
              <a:ext uri="{FF2B5EF4-FFF2-40B4-BE49-F238E27FC236}">
                <a16:creationId xmlns:a16="http://schemas.microsoft.com/office/drawing/2014/main" id="{A91512BA-F973-22AA-DE44-F772ADC06D8D}"/>
              </a:ext>
            </a:extLst>
          </p:cNvPr>
          <p:cNvSpPr>
            <a:spLocks noGrp="1"/>
          </p:cNvSpPr>
          <p:nvPr>
            <p:ph type="sldNum" sz="quarter" idx="12"/>
          </p:nvPr>
        </p:nvSpPr>
        <p:spPr/>
        <p:txBody>
          <a:bodyPr/>
          <a:lstStyle/>
          <a:p>
            <a:pPr>
              <a:defRPr/>
            </a:pPr>
            <a:fld id="{FD7F5D48-CAB6-4231-AFBB-73821733D376}" type="slidenum">
              <a:rPr lang="en-US" smtClean="0"/>
              <a:pPr>
                <a:defRPr/>
              </a:pPr>
              <a:t>90</a:t>
            </a:fld>
            <a:endParaRPr lang="th-TH"/>
          </a:p>
        </p:txBody>
      </p:sp>
      <p:pic>
        <p:nvPicPr>
          <p:cNvPr id="7" name="Picture 6">
            <a:extLst>
              <a:ext uri="{FF2B5EF4-FFF2-40B4-BE49-F238E27FC236}">
                <a16:creationId xmlns:a16="http://schemas.microsoft.com/office/drawing/2014/main" id="{70B080DC-9796-4E04-8C65-4B2DFECE941B}"/>
              </a:ext>
            </a:extLst>
          </p:cNvPr>
          <p:cNvPicPr>
            <a:picLocks noChangeAspect="1"/>
          </p:cNvPicPr>
          <p:nvPr/>
        </p:nvPicPr>
        <p:blipFill>
          <a:blip r:embed="rId2"/>
          <a:stretch>
            <a:fillRect/>
          </a:stretch>
        </p:blipFill>
        <p:spPr>
          <a:xfrm>
            <a:off x="249789" y="228600"/>
            <a:ext cx="6951111" cy="2959076"/>
          </a:xfrm>
          <a:prstGeom prst="rect">
            <a:avLst/>
          </a:prstGeom>
        </p:spPr>
      </p:pic>
      <p:pic>
        <p:nvPicPr>
          <p:cNvPr id="9" name="Picture 8">
            <a:extLst>
              <a:ext uri="{FF2B5EF4-FFF2-40B4-BE49-F238E27FC236}">
                <a16:creationId xmlns:a16="http://schemas.microsoft.com/office/drawing/2014/main" id="{F533C3D2-9308-12FE-59E6-0BB414C2E2D9}"/>
              </a:ext>
            </a:extLst>
          </p:cNvPr>
          <p:cNvPicPr>
            <a:picLocks noChangeAspect="1"/>
          </p:cNvPicPr>
          <p:nvPr/>
        </p:nvPicPr>
        <p:blipFill>
          <a:blip r:embed="rId3"/>
          <a:stretch>
            <a:fillRect/>
          </a:stretch>
        </p:blipFill>
        <p:spPr>
          <a:xfrm>
            <a:off x="249789" y="3247569"/>
            <a:ext cx="6946402" cy="2660325"/>
          </a:xfrm>
          <a:prstGeom prst="rect">
            <a:avLst/>
          </a:prstGeom>
        </p:spPr>
      </p:pic>
      <p:sp>
        <p:nvSpPr>
          <p:cNvPr id="10" name="TextBox 9">
            <a:extLst>
              <a:ext uri="{FF2B5EF4-FFF2-40B4-BE49-F238E27FC236}">
                <a16:creationId xmlns:a16="http://schemas.microsoft.com/office/drawing/2014/main" id="{EB034C0F-0527-56AB-89D1-74C8224CF157}"/>
              </a:ext>
            </a:extLst>
          </p:cNvPr>
          <p:cNvSpPr txBox="1"/>
          <p:nvPr/>
        </p:nvSpPr>
        <p:spPr>
          <a:xfrm>
            <a:off x="934822" y="5934925"/>
            <a:ext cx="4885761" cy="307777"/>
          </a:xfrm>
          <a:prstGeom prst="rect">
            <a:avLst/>
          </a:prstGeom>
          <a:noFill/>
        </p:spPr>
        <p:txBody>
          <a:bodyPr wrap="none" rtlCol="0">
            <a:spAutoFit/>
          </a:bodyPr>
          <a:lstStyle/>
          <a:p>
            <a:r>
              <a:rPr lang="en-US" sz="1400" dirty="0"/>
              <a:t>https://machinelearningmastery.com/k-fold-cross-validation/</a:t>
            </a:r>
          </a:p>
        </p:txBody>
      </p:sp>
    </p:spTree>
    <p:extLst>
      <p:ext uri="{BB962C8B-B14F-4D97-AF65-F5344CB8AC3E}">
        <p14:creationId xmlns:p14="http://schemas.microsoft.com/office/powerpoint/2010/main" val="3398785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688C11-95B2-0D4A-AAD3-9BE3B164917A}"/>
              </a:ext>
            </a:extLst>
          </p:cNvPr>
          <p:cNvSpPr>
            <a:spLocks noGrp="1"/>
          </p:cNvSpPr>
          <p:nvPr>
            <p:ph idx="1"/>
          </p:nvPr>
        </p:nvSpPr>
        <p:spPr>
          <a:xfrm>
            <a:off x="190500" y="1303337"/>
            <a:ext cx="9753600" cy="4822827"/>
          </a:xfrm>
        </p:spPr>
        <p:txBody>
          <a:bodyPr/>
          <a:lstStyle/>
          <a:p>
            <a:pPr marL="0" marR="0" fontAlgn="base">
              <a:lnSpc>
                <a:spcPct val="107000"/>
              </a:lnSpc>
              <a:spcBef>
                <a:spcPts val="0"/>
              </a:spcBef>
              <a:spcAft>
                <a:spcPts val="750"/>
              </a:spcAft>
            </a:pPr>
            <a:r>
              <a:rPr lang="en-US" sz="2400" b="1" u="sng" kern="0" spc="10" dirty="0">
                <a:solidFill>
                  <a:srgbClr val="273239"/>
                </a:solidFill>
                <a:effectLst/>
                <a:ea typeface="Times New Roman" panose="02020603050405020304" pitchFamily="18" charset="0"/>
                <a:cs typeface="Cordia New" panose="020B0304020202020204" pitchFamily="34" charset="-34"/>
              </a:rPr>
              <a:t>Advantages of </a:t>
            </a:r>
            <a:r>
              <a:rPr lang="en-US" sz="2400" b="1" i="1" u="sng" kern="0" spc="10" dirty="0">
                <a:solidFill>
                  <a:srgbClr val="273239"/>
                </a:solidFill>
                <a:effectLst/>
                <a:ea typeface="Times New Roman" panose="02020603050405020304" pitchFamily="18" charset="0"/>
                <a:cs typeface="Cordia New" panose="020B0304020202020204" pitchFamily="34" charset="-34"/>
              </a:rPr>
              <a:t>k</a:t>
            </a:r>
            <a:r>
              <a:rPr lang="en-US" sz="2400" b="1" u="sng" kern="0" spc="10" dirty="0">
                <a:solidFill>
                  <a:srgbClr val="273239"/>
                </a:solidFill>
                <a:effectLst/>
                <a:ea typeface="Times New Roman" panose="02020603050405020304" pitchFamily="18" charset="0"/>
                <a:cs typeface="Cordia New" panose="020B0304020202020204" pitchFamily="34" charset="-34"/>
              </a:rPr>
              <a:t>-fold cross-validation:</a:t>
            </a:r>
            <a:endParaRPr lang="en-US" sz="2400" kern="100" dirty="0">
              <a:effectLst/>
              <a:ea typeface="Calibri" panose="020F0502020204030204" pitchFamily="34" charset="0"/>
              <a:cs typeface="Cordia New" panose="020B0304020202020204" pitchFamily="34" charset="-34"/>
            </a:endParaRPr>
          </a:p>
          <a:p>
            <a:pPr lvl="1" indent="-342900">
              <a:lnSpc>
                <a:spcPct val="107000"/>
              </a:lnSpc>
              <a:spcBef>
                <a:spcPts val="0"/>
              </a:spcBef>
              <a:spcAft>
                <a:spcPts val="0"/>
              </a:spcAft>
              <a:tabLst>
                <a:tab pos="457200" algn="l"/>
              </a:tabLst>
            </a:pPr>
            <a:r>
              <a:rPr lang="en-US" sz="2000" kern="0" spc="10" dirty="0">
                <a:solidFill>
                  <a:srgbClr val="273239"/>
                </a:solidFill>
                <a:effectLst/>
                <a:ea typeface="Times New Roman" panose="02020603050405020304" pitchFamily="18" charset="0"/>
                <a:cs typeface="Cordia New" panose="020B0304020202020204" pitchFamily="34" charset="-34"/>
              </a:rPr>
              <a:t>More accurate estimate of </a:t>
            </a:r>
            <a:r>
              <a:rPr lang="en-US" sz="2000" b="1" kern="0" spc="10" dirty="0">
                <a:solidFill>
                  <a:srgbClr val="273239"/>
                </a:solidFill>
                <a:effectLst/>
                <a:ea typeface="Times New Roman" panose="02020603050405020304" pitchFamily="18" charset="0"/>
                <a:cs typeface="Cordia New" panose="020B0304020202020204" pitchFamily="34" charset="-34"/>
              </a:rPr>
              <a:t>out-of-sample accuracy</a:t>
            </a:r>
            <a:r>
              <a:rPr lang="en-US" sz="2000" kern="0" spc="10" dirty="0">
                <a:solidFill>
                  <a:srgbClr val="273239"/>
                </a:solidFill>
                <a:effectLst/>
                <a:ea typeface="Times New Roman" panose="02020603050405020304" pitchFamily="18" charset="0"/>
                <a:cs typeface="Cordia New" panose="020B0304020202020204" pitchFamily="34" charset="-34"/>
              </a:rPr>
              <a:t>.</a:t>
            </a:r>
            <a:endParaRPr lang="en-US" sz="2000" kern="100" dirty="0">
              <a:effectLst/>
              <a:ea typeface="Calibri" panose="020F0502020204030204" pitchFamily="34" charset="0"/>
              <a:cs typeface="Cordia New" panose="020B0304020202020204" pitchFamily="34" charset="-34"/>
            </a:endParaRPr>
          </a:p>
          <a:p>
            <a:pPr lvl="1" indent="-342900">
              <a:lnSpc>
                <a:spcPct val="107000"/>
              </a:lnSpc>
              <a:spcBef>
                <a:spcPts val="0"/>
              </a:spcBef>
              <a:spcAft>
                <a:spcPts val="0"/>
              </a:spcAft>
              <a:tabLst>
                <a:tab pos="457200" algn="l"/>
              </a:tabLst>
            </a:pPr>
            <a:r>
              <a:rPr lang="en-US" sz="2000" kern="0" spc="10" dirty="0">
                <a:solidFill>
                  <a:srgbClr val="273239"/>
                </a:solidFill>
                <a:effectLst/>
                <a:ea typeface="Times New Roman" panose="02020603050405020304" pitchFamily="18" charset="0"/>
                <a:cs typeface="Cordia New" panose="020B0304020202020204" pitchFamily="34" charset="-34"/>
              </a:rPr>
              <a:t>More “</a:t>
            </a:r>
            <a:r>
              <a:rPr lang="en-US" sz="2000" b="1" i="1" kern="0" spc="10" dirty="0">
                <a:solidFill>
                  <a:srgbClr val="273239"/>
                </a:solidFill>
                <a:effectLst/>
                <a:ea typeface="Times New Roman" panose="02020603050405020304" pitchFamily="18" charset="0"/>
                <a:cs typeface="Cordia New" panose="020B0304020202020204" pitchFamily="34" charset="-34"/>
              </a:rPr>
              <a:t>efficient</a:t>
            </a:r>
            <a:r>
              <a:rPr lang="en-US" sz="2000" kern="0" spc="10" dirty="0">
                <a:solidFill>
                  <a:srgbClr val="273239"/>
                </a:solidFill>
                <a:effectLst/>
                <a:ea typeface="Times New Roman" panose="02020603050405020304" pitchFamily="18" charset="0"/>
                <a:cs typeface="Cordia New" panose="020B0304020202020204" pitchFamily="34" charset="-34"/>
              </a:rPr>
              <a:t>” use of data, as every observation is used for </a:t>
            </a:r>
            <a:r>
              <a:rPr lang="en-US" sz="2000" b="1" i="1" kern="0" spc="10" dirty="0">
                <a:solidFill>
                  <a:srgbClr val="273239"/>
                </a:solidFill>
                <a:effectLst/>
                <a:ea typeface="Times New Roman" panose="02020603050405020304" pitchFamily="18" charset="0"/>
                <a:cs typeface="Cordia New" panose="020B0304020202020204" pitchFamily="34" charset="-34"/>
              </a:rPr>
              <a:t>training</a:t>
            </a:r>
            <a:r>
              <a:rPr lang="en-US" sz="2000" kern="0" spc="10" dirty="0">
                <a:solidFill>
                  <a:srgbClr val="273239"/>
                </a:solidFill>
                <a:effectLst/>
                <a:ea typeface="Times New Roman" panose="02020603050405020304" pitchFamily="18" charset="0"/>
                <a:cs typeface="Cordia New" panose="020B0304020202020204" pitchFamily="34" charset="-34"/>
              </a:rPr>
              <a:t> and </a:t>
            </a:r>
            <a:r>
              <a:rPr lang="en-US" sz="2000" b="1" i="1" kern="0" spc="10" dirty="0">
                <a:solidFill>
                  <a:srgbClr val="273239"/>
                </a:solidFill>
                <a:effectLst/>
                <a:ea typeface="Times New Roman" panose="02020603050405020304" pitchFamily="18" charset="0"/>
                <a:cs typeface="Cordia New" panose="020B0304020202020204" pitchFamily="34" charset="-34"/>
              </a:rPr>
              <a:t>testing</a:t>
            </a:r>
            <a:r>
              <a:rPr lang="en-US" sz="2000" kern="0" spc="10" dirty="0">
                <a:solidFill>
                  <a:srgbClr val="273239"/>
                </a:solidFill>
                <a:effectLst/>
                <a:ea typeface="Times New Roman" panose="02020603050405020304" pitchFamily="18" charset="0"/>
                <a:cs typeface="Cordia New" panose="020B0304020202020204" pitchFamily="34" charset="-34"/>
              </a:rPr>
              <a:t>.</a:t>
            </a:r>
            <a:endParaRPr lang="en-US" sz="2000" kern="100" dirty="0">
              <a:effectLst/>
              <a:ea typeface="Calibri" panose="020F0502020204030204" pitchFamily="34" charset="0"/>
              <a:cs typeface="Cordia New" panose="020B0304020202020204" pitchFamily="34" charset="-34"/>
            </a:endParaRPr>
          </a:p>
          <a:p>
            <a:pPr lvl="1" indent="-342900">
              <a:lnSpc>
                <a:spcPct val="107000"/>
              </a:lnSpc>
              <a:spcBef>
                <a:spcPts val="0"/>
              </a:spcBef>
              <a:spcAft>
                <a:spcPts val="0"/>
              </a:spcAft>
              <a:tabLst>
                <a:tab pos="457200" algn="l"/>
              </a:tabLst>
            </a:pPr>
            <a:r>
              <a:rPr lang="en-US" sz="2000" b="1" kern="0" spc="10" dirty="0">
                <a:solidFill>
                  <a:srgbClr val="273239"/>
                </a:solidFill>
                <a:effectLst/>
                <a:ea typeface="Times New Roman" panose="02020603050405020304" pitchFamily="18" charset="0"/>
                <a:cs typeface="Cordia New" panose="020B0304020202020204" pitchFamily="34" charset="-34"/>
              </a:rPr>
              <a:t>Preventing Overfitting</a:t>
            </a:r>
            <a:r>
              <a:rPr lang="en-US" sz="2000" kern="0" spc="10" dirty="0">
                <a:solidFill>
                  <a:srgbClr val="273239"/>
                </a:solidFill>
                <a:effectLst/>
                <a:ea typeface="Times New Roman" panose="02020603050405020304" pitchFamily="18" charset="0"/>
                <a:cs typeface="Cordia New" panose="020B0304020202020204" pitchFamily="34" charset="-34"/>
              </a:rPr>
              <a:t>: Cross-validation helps to prevent overfitting by providing a more robust estimate of the model’s performance on unseen data.</a:t>
            </a:r>
            <a:endParaRPr lang="en-US" sz="2000" kern="100" dirty="0">
              <a:effectLst/>
              <a:ea typeface="Calibri" panose="020F0502020204030204" pitchFamily="34" charset="0"/>
              <a:cs typeface="Cordia New" panose="020B0304020202020204" pitchFamily="34" charset="-34"/>
            </a:endParaRPr>
          </a:p>
          <a:p>
            <a:pPr lvl="1" indent="-342900">
              <a:lnSpc>
                <a:spcPct val="107000"/>
              </a:lnSpc>
              <a:spcBef>
                <a:spcPts val="0"/>
              </a:spcBef>
              <a:spcAft>
                <a:spcPts val="0"/>
              </a:spcAft>
              <a:tabLst>
                <a:tab pos="457200" algn="l"/>
              </a:tabLst>
            </a:pPr>
            <a:r>
              <a:rPr lang="en-US" sz="2000" b="1" kern="0" spc="10" dirty="0">
                <a:solidFill>
                  <a:srgbClr val="273239"/>
                </a:solidFill>
                <a:effectLst/>
                <a:ea typeface="Times New Roman" panose="02020603050405020304" pitchFamily="18" charset="0"/>
                <a:cs typeface="Cordia New" panose="020B0304020202020204" pitchFamily="34" charset="-34"/>
              </a:rPr>
              <a:t>Model Selection</a:t>
            </a:r>
            <a:r>
              <a:rPr lang="en-US" sz="2000" kern="0" spc="10" dirty="0">
                <a:solidFill>
                  <a:srgbClr val="273239"/>
                </a:solidFill>
                <a:effectLst/>
                <a:ea typeface="Times New Roman" panose="02020603050405020304" pitchFamily="18" charset="0"/>
                <a:cs typeface="Cordia New" panose="020B0304020202020204" pitchFamily="34" charset="-34"/>
              </a:rPr>
              <a:t>: Cross-validation can be used to compare different models and select the one that performs the best on average.</a:t>
            </a:r>
            <a:endParaRPr lang="en-US" sz="2000" kern="100" dirty="0">
              <a:effectLst/>
              <a:ea typeface="Calibri" panose="020F0502020204030204" pitchFamily="34" charset="0"/>
              <a:cs typeface="Cordia New" panose="020B0304020202020204" pitchFamily="34" charset="-34"/>
            </a:endParaRPr>
          </a:p>
          <a:p>
            <a:pPr lvl="1" indent="-342900">
              <a:lnSpc>
                <a:spcPct val="107000"/>
              </a:lnSpc>
              <a:spcBef>
                <a:spcPts val="0"/>
              </a:spcBef>
              <a:spcAft>
                <a:spcPts val="0"/>
              </a:spcAft>
              <a:tabLst>
                <a:tab pos="457200" algn="l"/>
              </a:tabLst>
            </a:pPr>
            <a:r>
              <a:rPr lang="en-US" sz="2000" b="1" kern="0" spc="10" dirty="0">
                <a:solidFill>
                  <a:srgbClr val="273239"/>
                </a:solidFill>
                <a:effectLst/>
                <a:ea typeface="Times New Roman" panose="02020603050405020304" pitchFamily="18" charset="0"/>
                <a:cs typeface="Cordia New" panose="020B0304020202020204" pitchFamily="34" charset="-34"/>
              </a:rPr>
              <a:t>Hyperparameter tuning:</a:t>
            </a:r>
            <a:r>
              <a:rPr lang="en-US" sz="2000" kern="0" spc="10" dirty="0">
                <a:solidFill>
                  <a:srgbClr val="273239"/>
                </a:solidFill>
                <a:effectLst/>
                <a:ea typeface="Times New Roman" panose="02020603050405020304" pitchFamily="18" charset="0"/>
                <a:cs typeface="Cordia New" panose="020B0304020202020204" pitchFamily="34" charset="-34"/>
              </a:rPr>
              <a:t> Cross-validation can be used to optimize the hyperparameters of a model, such as the regularization parameter, by selecting the values that result in the best performance on the validation set.</a:t>
            </a:r>
            <a:endParaRPr lang="en-US" sz="2000" kern="100" dirty="0">
              <a:effectLst/>
              <a:ea typeface="Calibri" panose="020F0502020204030204" pitchFamily="34" charset="0"/>
              <a:cs typeface="Cordia New" panose="020B0304020202020204" pitchFamily="34" charset="-34"/>
            </a:endParaRPr>
          </a:p>
          <a:p>
            <a:pPr lvl="1" indent="-342900">
              <a:lnSpc>
                <a:spcPct val="107000"/>
              </a:lnSpc>
              <a:spcBef>
                <a:spcPts val="0"/>
              </a:spcBef>
              <a:spcAft>
                <a:spcPts val="0"/>
              </a:spcAft>
              <a:tabLst>
                <a:tab pos="457200" algn="l"/>
              </a:tabLst>
            </a:pPr>
            <a:r>
              <a:rPr lang="en-US" sz="2000" b="1" kern="0" spc="10" dirty="0">
                <a:solidFill>
                  <a:srgbClr val="273239"/>
                </a:solidFill>
                <a:effectLst/>
                <a:ea typeface="Times New Roman" panose="02020603050405020304" pitchFamily="18" charset="0"/>
                <a:cs typeface="Cordia New" panose="020B0304020202020204" pitchFamily="34" charset="-34"/>
              </a:rPr>
              <a:t>Data Efficient:</a:t>
            </a:r>
            <a:r>
              <a:rPr lang="en-US" sz="2000" kern="0" spc="10" dirty="0">
                <a:solidFill>
                  <a:srgbClr val="273239"/>
                </a:solidFill>
                <a:effectLst/>
                <a:ea typeface="Times New Roman" panose="02020603050405020304" pitchFamily="18" charset="0"/>
                <a:cs typeface="Cordia New" panose="020B0304020202020204" pitchFamily="34" charset="-34"/>
              </a:rPr>
              <a:t> Cross-validation allows the use of all the available data for training and validation, making it a more data-efficient method than traditional validation techniques.</a:t>
            </a:r>
            <a:endParaRPr lang="en-US" sz="2000" kern="100" dirty="0">
              <a:effectLst/>
              <a:ea typeface="Calibri" panose="020F0502020204030204" pitchFamily="34" charset="0"/>
              <a:cs typeface="Cordia New" panose="020B0304020202020204" pitchFamily="34" charset="-34"/>
            </a:endParaRPr>
          </a:p>
          <a:p>
            <a:endParaRPr lang="en-US" dirty="0"/>
          </a:p>
        </p:txBody>
      </p:sp>
      <p:sp>
        <p:nvSpPr>
          <p:cNvPr id="4" name="Footer Placeholder 3">
            <a:extLst>
              <a:ext uri="{FF2B5EF4-FFF2-40B4-BE49-F238E27FC236}">
                <a16:creationId xmlns:a16="http://schemas.microsoft.com/office/drawing/2014/main" id="{61CF7CE5-9C29-E423-A89A-FCFEC189E186}"/>
              </a:ext>
            </a:extLst>
          </p:cNvPr>
          <p:cNvSpPr>
            <a:spLocks noGrp="1"/>
          </p:cNvSpPr>
          <p:nvPr>
            <p:ph type="ftr" sz="quarter" idx="11"/>
          </p:nvPr>
        </p:nvSpPr>
        <p:spPr/>
        <p:txBody>
          <a:bodyPr/>
          <a:lstStyle/>
          <a:p>
            <a:pPr>
              <a:defRPr/>
            </a:pPr>
            <a:r>
              <a:rPr lang="en-US"/>
              <a:t>Asst.Prof.Dr. Anilkumar K.G</a:t>
            </a:r>
            <a:endParaRPr lang="th-TH"/>
          </a:p>
        </p:txBody>
      </p:sp>
      <p:sp>
        <p:nvSpPr>
          <p:cNvPr id="5" name="Slide Number Placeholder 4">
            <a:extLst>
              <a:ext uri="{FF2B5EF4-FFF2-40B4-BE49-F238E27FC236}">
                <a16:creationId xmlns:a16="http://schemas.microsoft.com/office/drawing/2014/main" id="{065E7F64-38C9-DC1A-8BF2-15FB94C2B1E4}"/>
              </a:ext>
            </a:extLst>
          </p:cNvPr>
          <p:cNvSpPr>
            <a:spLocks noGrp="1"/>
          </p:cNvSpPr>
          <p:nvPr>
            <p:ph type="sldNum" sz="quarter" idx="12"/>
          </p:nvPr>
        </p:nvSpPr>
        <p:spPr/>
        <p:txBody>
          <a:bodyPr/>
          <a:lstStyle/>
          <a:p>
            <a:pPr>
              <a:defRPr/>
            </a:pPr>
            <a:fld id="{FD7F5D48-CAB6-4231-AFBB-73821733D376}" type="slidenum">
              <a:rPr lang="en-US" smtClean="0"/>
              <a:pPr>
                <a:defRPr/>
              </a:pPr>
              <a:t>91</a:t>
            </a:fld>
            <a:endParaRPr lang="th-TH"/>
          </a:p>
        </p:txBody>
      </p:sp>
      <p:sp>
        <p:nvSpPr>
          <p:cNvPr id="6" name="Title 1">
            <a:extLst>
              <a:ext uri="{FF2B5EF4-FFF2-40B4-BE49-F238E27FC236}">
                <a16:creationId xmlns:a16="http://schemas.microsoft.com/office/drawing/2014/main" id="{D2858A5A-3610-F053-8B7F-8CB380F67575}"/>
              </a:ext>
            </a:extLst>
          </p:cNvPr>
          <p:cNvSpPr>
            <a:spLocks noGrp="1"/>
          </p:cNvSpPr>
          <p:nvPr>
            <p:ph type="title"/>
          </p:nvPr>
        </p:nvSpPr>
        <p:spPr>
          <a:xfrm>
            <a:off x="514350" y="160337"/>
            <a:ext cx="9258300" cy="1143000"/>
          </a:xfrm>
        </p:spPr>
        <p:txBody>
          <a:bodyPr/>
          <a:lstStyle/>
          <a:p>
            <a:br>
              <a:rPr lang="en-US" sz="4000" dirty="0"/>
            </a:br>
            <a:r>
              <a:rPr lang="en-US" sz="4000" i="1" dirty="0"/>
              <a:t>K</a:t>
            </a:r>
            <a:r>
              <a:rPr lang="en-US" sz="4000" dirty="0"/>
              <a:t>-fold Cross-validation</a:t>
            </a:r>
            <a:br>
              <a:rPr lang="en-US" sz="4000" dirty="0"/>
            </a:br>
            <a:r>
              <a:rPr lang="en-US" sz="1800" u="sng" kern="100"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https://www.geeksforgeeks.org/cross-validation-machine-learning/</a:t>
            </a:r>
            <a:br>
              <a:rPr lang="en-US" sz="1800" kern="100" dirty="0">
                <a:effectLst/>
                <a:latin typeface="Calibri" panose="020F0502020204030204" pitchFamily="34" charset="0"/>
                <a:ea typeface="Calibri" panose="020F0502020204030204" pitchFamily="34" charset="0"/>
                <a:cs typeface="Cordia New" panose="020B0304020202020204" pitchFamily="34" charset="-34"/>
              </a:rPr>
            </a:br>
            <a:endParaRPr lang="th-TH" sz="4000" dirty="0"/>
          </a:p>
        </p:txBody>
      </p:sp>
    </p:spTree>
    <p:extLst>
      <p:ext uri="{BB962C8B-B14F-4D97-AF65-F5344CB8AC3E}">
        <p14:creationId xmlns:p14="http://schemas.microsoft.com/office/powerpoint/2010/main" val="25576141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49995-A927-1816-13C9-97A0200D358D}"/>
              </a:ext>
            </a:extLst>
          </p:cNvPr>
          <p:cNvSpPr>
            <a:spLocks noGrp="1"/>
          </p:cNvSpPr>
          <p:nvPr>
            <p:ph idx="1"/>
          </p:nvPr>
        </p:nvSpPr>
        <p:spPr>
          <a:xfrm>
            <a:off x="266700" y="1600200"/>
            <a:ext cx="9829800" cy="4525963"/>
          </a:xfrm>
        </p:spPr>
        <p:txBody>
          <a:bodyPr/>
          <a:lstStyle/>
          <a:p>
            <a:pPr marL="0" marR="0" fontAlgn="base">
              <a:lnSpc>
                <a:spcPct val="107000"/>
              </a:lnSpc>
              <a:spcBef>
                <a:spcPts val="0"/>
              </a:spcBef>
              <a:spcAft>
                <a:spcPts val="750"/>
              </a:spcAft>
            </a:pPr>
            <a:r>
              <a:rPr lang="en-US" sz="2400" b="1" u="sng" kern="0" spc="10" dirty="0">
                <a:solidFill>
                  <a:srgbClr val="273239"/>
                </a:solidFill>
                <a:effectLst/>
                <a:ea typeface="Times New Roman" panose="02020603050405020304" pitchFamily="18" charset="0"/>
                <a:cs typeface="Cordia New" panose="020B0304020202020204" pitchFamily="34" charset="-34"/>
              </a:rPr>
              <a:t>Disadvantages of cross-validation:</a:t>
            </a:r>
            <a:endParaRPr lang="en-US" sz="2400" kern="100" dirty="0">
              <a:effectLst/>
              <a:ea typeface="Calibri" panose="020F0502020204030204" pitchFamily="34" charset="0"/>
              <a:cs typeface="Cordia New" panose="020B0304020202020204" pitchFamily="34" charset="-34"/>
            </a:endParaRPr>
          </a:p>
          <a:p>
            <a:pPr lvl="1" indent="-342900">
              <a:lnSpc>
                <a:spcPct val="107000"/>
              </a:lnSpc>
              <a:spcBef>
                <a:spcPts val="0"/>
              </a:spcBef>
              <a:spcAft>
                <a:spcPts val="750"/>
              </a:spcAft>
              <a:buFont typeface="+mj-lt"/>
              <a:buAutoNum type="arabicPeriod"/>
            </a:pPr>
            <a:r>
              <a:rPr lang="en-US" sz="2200" b="1" kern="0" spc="10" dirty="0">
                <a:solidFill>
                  <a:srgbClr val="273239"/>
                </a:solidFill>
                <a:effectLst/>
                <a:ea typeface="Times New Roman" panose="02020603050405020304" pitchFamily="18" charset="0"/>
                <a:cs typeface="Cordia New" panose="020B0304020202020204" pitchFamily="34" charset="-34"/>
              </a:rPr>
              <a:t>Computationally Expensive: </a:t>
            </a:r>
            <a:r>
              <a:rPr lang="en-US" sz="2200" kern="0" spc="10" dirty="0">
                <a:solidFill>
                  <a:srgbClr val="273239"/>
                </a:solidFill>
                <a:effectLst/>
                <a:ea typeface="Times New Roman" panose="02020603050405020304" pitchFamily="18" charset="0"/>
                <a:cs typeface="Cordia New" panose="020B0304020202020204" pitchFamily="34" charset="-34"/>
              </a:rPr>
              <a:t>Cross-validation can be computationally expensive, especially when the number of folds is large, or the model is complex and requires a long time to train.</a:t>
            </a:r>
            <a:endParaRPr lang="en-US" sz="2200" kern="100" dirty="0">
              <a:effectLst/>
              <a:ea typeface="Calibri" panose="020F0502020204030204" pitchFamily="34" charset="0"/>
              <a:cs typeface="Cordia New" panose="020B0304020202020204" pitchFamily="34" charset="-34"/>
            </a:endParaRPr>
          </a:p>
          <a:p>
            <a:pPr lvl="1" indent="-342900">
              <a:lnSpc>
                <a:spcPct val="107000"/>
              </a:lnSpc>
              <a:spcBef>
                <a:spcPts val="0"/>
              </a:spcBef>
              <a:spcAft>
                <a:spcPts val="750"/>
              </a:spcAft>
              <a:buFont typeface="+mj-lt"/>
              <a:buAutoNum type="arabicPeriod"/>
            </a:pPr>
            <a:r>
              <a:rPr lang="en-US" sz="2200" b="1" kern="0" spc="10" dirty="0">
                <a:solidFill>
                  <a:srgbClr val="273239"/>
                </a:solidFill>
                <a:effectLst/>
                <a:ea typeface="Times New Roman" panose="02020603050405020304" pitchFamily="18" charset="0"/>
                <a:cs typeface="Cordia New" panose="020B0304020202020204" pitchFamily="34" charset="-34"/>
              </a:rPr>
              <a:t>Bias-Variance Tradeoff: </a:t>
            </a:r>
            <a:r>
              <a:rPr lang="en-US" sz="2200" kern="0" spc="10" dirty="0">
                <a:solidFill>
                  <a:srgbClr val="273239"/>
                </a:solidFill>
                <a:effectLst/>
                <a:ea typeface="Times New Roman" panose="02020603050405020304" pitchFamily="18" charset="0"/>
                <a:cs typeface="Cordia New" panose="020B0304020202020204" pitchFamily="34" charset="-34"/>
              </a:rPr>
              <a:t>The choice of the number of folds in cross-validation can impact the bias-variance tradeoff, i.e., too few folds may result in </a:t>
            </a:r>
            <a:r>
              <a:rPr lang="en-US" sz="2200" b="1" i="1" kern="0" spc="10" dirty="0">
                <a:solidFill>
                  <a:srgbClr val="273239"/>
                </a:solidFill>
                <a:effectLst/>
                <a:ea typeface="Times New Roman" panose="02020603050405020304" pitchFamily="18" charset="0"/>
                <a:cs typeface="Cordia New" panose="020B0304020202020204" pitchFamily="34" charset="-34"/>
              </a:rPr>
              <a:t>high variance</a:t>
            </a:r>
            <a:r>
              <a:rPr lang="en-US" sz="2200" kern="0" spc="10" dirty="0">
                <a:solidFill>
                  <a:srgbClr val="273239"/>
                </a:solidFill>
                <a:effectLst/>
                <a:ea typeface="Times New Roman" panose="02020603050405020304" pitchFamily="18" charset="0"/>
                <a:cs typeface="Cordia New" panose="020B0304020202020204" pitchFamily="34" charset="-34"/>
              </a:rPr>
              <a:t>, while too many folds may result in </a:t>
            </a:r>
            <a:r>
              <a:rPr lang="en-US" sz="2200" b="1" i="1" kern="0" spc="10" dirty="0">
                <a:solidFill>
                  <a:srgbClr val="273239"/>
                </a:solidFill>
                <a:effectLst/>
                <a:ea typeface="Times New Roman" panose="02020603050405020304" pitchFamily="18" charset="0"/>
                <a:cs typeface="Cordia New" panose="020B0304020202020204" pitchFamily="34" charset="-34"/>
              </a:rPr>
              <a:t>high bias</a:t>
            </a:r>
            <a:r>
              <a:rPr lang="en-US" sz="2200" kern="0" spc="10" dirty="0">
                <a:solidFill>
                  <a:srgbClr val="273239"/>
                </a:solidFill>
                <a:effectLst/>
                <a:ea typeface="Times New Roman" panose="02020603050405020304" pitchFamily="18" charset="0"/>
                <a:cs typeface="Cordia New" panose="020B0304020202020204" pitchFamily="34" charset="-34"/>
              </a:rPr>
              <a:t>.</a:t>
            </a:r>
            <a:endParaRPr lang="en-US" sz="2200" kern="100" dirty="0">
              <a:effectLst/>
              <a:ea typeface="Calibri" panose="020F0502020204030204" pitchFamily="34" charset="0"/>
              <a:cs typeface="Cordia New" panose="020B0304020202020204" pitchFamily="34" charset="-34"/>
            </a:endParaRPr>
          </a:p>
          <a:p>
            <a:endParaRPr lang="en-US" dirty="0"/>
          </a:p>
        </p:txBody>
      </p:sp>
      <p:sp>
        <p:nvSpPr>
          <p:cNvPr id="4" name="Footer Placeholder 3">
            <a:extLst>
              <a:ext uri="{FF2B5EF4-FFF2-40B4-BE49-F238E27FC236}">
                <a16:creationId xmlns:a16="http://schemas.microsoft.com/office/drawing/2014/main" id="{8C7A1A87-9707-8D14-CA75-EE9B164D5F0B}"/>
              </a:ext>
            </a:extLst>
          </p:cNvPr>
          <p:cNvSpPr>
            <a:spLocks noGrp="1"/>
          </p:cNvSpPr>
          <p:nvPr>
            <p:ph type="ftr" sz="quarter" idx="11"/>
          </p:nvPr>
        </p:nvSpPr>
        <p:spPr/>
        <p:txBody>
          <a:bodyPr/>
          <a:lstStyle/>
          <a:p>
            <a:pPr>
              <a:defRPr/>
            </a:pPr>
            <a:r>
              <a:rPr lang="en-US"/>
              <a:t>Asst.Prof.Dr. Anilkumar K.G</a:t>
            </a:r>
            <a:endParaRPr lang="th-TH"/>
          </a:p>
        </p:txBody>
      </p:sp>
      <p:sp>
        <p:nvSpPr>
          <p:cNvPr id="5" name="Slide Number Placeholder 4">
            <a:extLst>
              <a:ext uri="{FF2B5EF4-FFF2-40B4-BE49-F238E27FC236}">
                <a16:creationId xmlns:a16="http://schemas.microsoft.com/office/drawing/2014/main" id="{A8AD503B-A942-2156-514E-DD86D05124D1}"/>
              </a:ext>
            </a:extLst>
          </p:cNvPr>
          <p:cNvSpPr>
            <a:spLocks noGrp="1"/>
          </p:cNvSpPr>
          <p:nvPr>
            <p:ph type="sldNum" sz="quarter" idx="12"/>
          </p:nvPr>
        </p:nvSpPr>
        <p:spPr/>
        <p:txBody>
          <a:bodyPr/>
          <a:lstStyle/>
          <a:p>
            <a:pPr>
              <a:defRPr/>
            </a:pPr>
            <a:fld id="{FD7F5D48-CAB6-4231-AFBB-73821733D376}" type="slidenum">
              <a:rPr lang="en-US" smtClean="0"/>
              <a:pPr>
                <a:defRPr/>
              </a:pPr>
              <a:t>92</a:t>
            </a:fld>
            <a:endParaRPr lang="th-TH"/>
          </a:p>
        </p:txBody>
      </p:sp>
      <p:sp>
        <p:nvSpPr>
          <p:cNvPr id="6" name="Title 1">
            <a:extLst>
              <a:ext uri="{FF2B5EF4-FFF2-40B4-BE49-F238E27FC236}">
                <a16:creationId xmlns:a16="http://schemas.microsoft.com/office/drawing/2014/main" id="{CB9D9FBE-7C90-EE21-7481-6BD33150ACF6}"/>
              </a:ext>
            </a:extLst>
          </p:cNvPr>
          <p:cNvSpPr>
            <a:spLocks noGrp="1"/>
          </p:cNvSpPr>
          <p:nvPr>
            <p:ph type="title"/>
          </p:nvPr>
        </p:nvSpPr>
        <p:spPr>
          <a:xfrm>
            <a:off x="514350" y="160337"/>
            <a:ext cx="9258300" cy="1143000"/>
          </a:xfrm>
        </p:spPr>
        <p:txBody>
          <a:bodyPr/>
          <a:lstStyle/>
          <a:p>
            <a:br>
              <a:rPr lang="en-US" sz="4000" dirty="0"/>
            </a:br>
            <a:r>
              <a:rPr lang="en-US" sz="4000" i="1" dirty="0"/>
              <a:t>K</a:t>
            </a:r>
            <a:r>
              <a:rPr lang="en-US" sz="4000" dirty="0"/>
              <a:t>-fold Cross-validation</a:t>
            </a:r>
            <a:br>
              <a:rPr lang="en-US" sz="4000" dirty="0"/>
            </a:br>
            <a:r>
              <a:rPr lang="en-US" sz="1800" u="sng" kern="100"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https://www.geeksforgeeks.org/cross-validation-machine-learning/</a:t>
            </a:r>
            <a:br>
              <a:rPr lang="en-US" sz="1800" kern="100" dirty="0">
                <a:effectLst/>
                <a:latin typeface="Calibri" panose="020F0502020204030204" pitchFamily="34" charset="0"/>
                <a:ea typeface="Calibri" panose="020F0502020204030204" pitchFamily="34" charset="0"/>
                <a:cs typeface="Cordia New" panose="020B0304020202020204" pitchFamily="34" charset="-34"/>
              </a:rPr>
            </a:br>
            <a:endParaRPr lang="th-TH" sz="4000" dirty="0"/>
          </a:p>
        </p:txBody>
      </p:sp>
    </p:spTree>
    <p:extLst>
      <p:ext uri="{BB962C8B-B14F-4D97-AF65-F5344CB8AC3E}">
        <p14:creationId xmlns:p14="http://schemas.microsoft.com/office/powerpoint/2010/main" val="31886925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usepackage{color}&#10;\begin{document}&#10;\color[rgb]{0.9, 0.9, 0.9}&#10;\boldmath&#10;\begin{math}&#10;\end{math}&#10;\end{document}&#10;"/>
  <p:tag name="TEX2PS" val="latex $(base).tex; dvips -D $(res) -E -o $(base).ps $(base).dvi"/>
  <p:tag name="TEX2PSBATCH" val="latex --interaction=nonstopmode $(base).tex; dvips -D $(res) -E -o $(base).ps $(base).dvi"/>
  <p:tag name="DEFAULTFONTSIZE" val="10"/>
  <p:tag name="DEFAULTBITMAP" val="bmp16m"/>
  <p:tag name="DEFAULTBLEND" val="False"/>
  <p:tag name="DEFAULTTRANSPARENT" val="True"/>
  <p:tag name="DEFAULTRESOLUTION" val="300"/>
  <p:tag name="DEFAULTWIDTH" val="324"/>
  <p:tag name="DEFAULTHEIGHT" val="370"/>
  <p:tag name="DEFAULTMAGNIFICATION" val="2"/>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ngsana New"/>
      </a:majorFont>
      <a:minorFont>
        <a:latin typeface="Arial"/>
        <a:ea typeface=""/>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ngsana New" pitchFamily="18" charset="-34"/>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ngsana New" pitchFamily="18" charset="-34"/>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03D7DD1D0BB8449E3E60626F7B1A99" ma:contentTypeVersion="0" ma:contentTypeDescription="Create a new document." ma:contentTypeScope="" ma:versionID="48a17455792b21d239b872c7b69eed04">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6476C9-06F2-45F1-ABB5-3B5955C9E52E}"/>
</file>

<file path=customXml/itemProps2.xml><?xml version="1.0" encoding="utf-8"?>
<ds:datastoreItem xmlns:ds="http://schemas.openxmlformats.org/officeDocument/2006/customXml" ds:itemID="{900AEBED-BEFA-4EAD-AEC3-EE89C34575F8}"/>
</file>

<file path=customXml/itemProps3.xml><?xml version="1.0" encoding="utf-8"?>
<ds:datastoreItem xmlns:ds="http://schemas.openxmlformats.org/officeDocument/2006/customXml" ds:itemID="{3C6D2996-E8A8-4B39-BDED-BEF2417465DD}"/>
</file>

<file path=docProps/app.xml><?xml version="1.0" encoding="utf-8"?>
<Properties xmlns="http://schemas.openxmlformats.org/officeDocument/2006/extended-properties" xmlns:vt="http://schemas.openxmlformats.org/officeDocument/2006/docPropsVTypes">
  <Template/>
  <TotalTime>7544</TotalTime>
  <Pages>1</Pages>
  <Words>7434</Words>
  <Application>Microsoft Office PowerPoint</Application>
  <PresentationFormat>35mm Slides</PresentationFormat>
  <Paragraphs>614</Paragraphs>
  <Slides>92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1" baseType="lpstr">
      <vt:lpstr>Andalus</vt:lpstr>
      <vt:lpstr>Arial</vt:lpstr>
      <vt:lpstr>Arial Rounded MT Bold</vt:lpstr>
      <vt:lpstr>Calibri</vt:lpstr>
      <vt:lpstr>Symbol</vt:lpstr>
      <vt:lpstr>Times New Roman</vt:lpstr>
      <vt:lpstr>TimesNewRomanPSMT</vt:lpstr>
      <vt:lpstr>Default Design</vt:lpstr>
      <vt:lpstr>Equation</vt:lpstr>
      <vt:lpstr>Chapter 7 Supervised Machine Learning</vt:lpstr>
      <vt:lpstr>Overview</vt:lpstr>
      <vt:lpstr>Learning Issues</vt:lpstr>
      <vt:lpstr>Learning Issues - Task</vt:lpstr>
      <vt:lpstr>Learning Issues - Task</vt:lpstr>
      <vt:lpstr>Learning Issues - Feedback</vt:lpstr>
      <vt:lpstr>Learning Issues - Representation</vt:lpstr>
      <vt:lpstr>Learning Issues - Online and offline</vt:lpstr>
      <vt:lpstr>Learning Issues - Measuring success</vt:lpstr>
      <vt:lpstr>Learning Issues - Measuring success</vt:lpstr>
      <vt:lpstr>Learning Issues - Bias</vt:lpstr>
      <vt:lpstr>Learning Issues - Learning as search</vt:lpstr>
      <vt:lpstr>Supervised Learning</vt:lpstr>
      <vt:lpstr>Supervised Learning</vt:lpstr>
      <vt:lpstr>Supervised Learning</vt:lpstr>
      <vt:lpstr>PowerPoint Presentation</vt:lpstr>
      <vt:lpstr>Supervised Learning</vt:lpstr>
      <vt:lpstr>Supervised Learning</vt:lpstr>
      <vt:lpstr>Evaluating Predictions</vt:lpstr>
      <vt:lpstr>Evaluating Predictions</vt:lpstr>
      <vt:lpstr>Evaluating Predictions</vt:lpstr>
      <vt:lpstr>Evaluating Predictions</vt:lpstr>
      <vt:lpstr>Evaluating Predictions</vt:lpstr>
      <vt:lpstr>Evaluating Predictions</vt:lpstr>
      <vt:lpstr>Entropy </vt:lpstr>
      <vt:lpstr>Entropy </vt:lpstr>
      <vt:lpstr>Entropy</vt:lpstr>
      <vt:lpstr>Entropy</vt:lpstr>
      <vt:lpstr>Entropy</vt:lpstr>
      <vt:lpstr>Entropy Calculation</vt:lpstr>
      <vt:lpstr>Entropy Calculation</vt:lpstr>
      <vt:lpstr>Types of Learning Errors </vt:lpstr>
      <vt:lpstr>Types of Learning Errors</vt:lpstr>
      <vt:lpstr>Types of Learning Errors</vt:lpstr>
      <vt:lpstr>Types of Learning Errors</vt:lpstr>
      <vt:lpstr>Types of Learning Errors</vt:lpstr>
      <vt:lpstr>Types of Learning Errors</vt:lpstr>
      <vt:lpstr>PowerPoint Presentation</vt:lpstr>
      <vt:lpstr>Types of Learning Errors</vt:lpstr>
      <vt:lpstr>PowerPoint Presentation</vt:lpstr>
      <vt:lpstr>Learning Decision Trees</vt:lpstr>
      <vt:lpstr>Learning Decision Trees</vt:lpstr>
      <vt:lpstr>Learning Decision Trees</vt:lpstr>
      <vt:lpstr>Learning Decision Trees</vt:lpstr>
      <vt:lpstr>PowerPoint Presentation</vt:lpstr>
      <vt:lpstr>PowerPoint Presentation</vt:lpstr>
      <vt:lpstr>PowerPoint Presentation</vt:lpstr>
      <vt:lpstr>PowerPoint Presentation</vt:lpstr>
      <vt:lpstr>Learning Decision Trees</vt:lpstr>
      <vt:lpstr>Learning Decision Trees</vt:lpstr>
      <vt:lpstr>Learning Decision Trees</vt:lpstr>
      <vt:lpstr>Learning Decision Trees</vt:lpstr>
      <vt:lpstr>Learning Decision Trees</vt:lpstr>
      <vt:lpstr>PowerPoint Presentation</vt:lpstr>
      <vt:lpstr>Learning Decision Trees</vt:lpstr>
      <vt:lpstr>Learning Decision Trees</vt:lpstr>
      <vt:lpstr>PowerPoint Presentation</vt:lpstr>
      <vt:lpstr>Learning Decision Trees</vt:lpstr>
      <vt:lpstr>Expansion of Linear Regression for ML</vt:lpstr>
      <vt:lpstr>Linear Regression and Classification</vt:lpstr>
      <vt:lpstr>Linear Regression and Classification</vt:lpstr>
      <vt:lpstr>Linear Regression and Classification</vt:lpstr>
      <vt:lpstr>Linear Regression and Classification</vt:lpstr>
      <vt:lpstr>Linear Regression and Classification</vt:lpstr>
      <vt:lpstr>Linear Regression and Classification</vt:lpstr>
      <vt:lpstr>Linear Regression and Classification</vt:lpstr>
      <vt:lpstr>Linear Regression and Classification</vt:lpstr>
      <vt:lpstr>Linear Regression and Classification</vt:lpstr>
      <vt:lpstr>Linear Regression</vt:lpstr>
      <vt:lpstr>Linear Regression</vt:lpstr>
      <vt:lpstr>Linear Regression Steps</vt:lpstr>
      <vt:lpstr>Linear Regression</vt:lpstr>
      <vt:lpstr>Linear Regression</vt:lpstr>
      <vt:lpstr>Linear Regression</vt:lpstr>
      <vt:lpstr>Multiple Linear Regression</vt:lpstr>
      <vt:lpstr>Multiple Linear Regression </vt:lpstr>
      <vt:lpstr>Linear Regression and Classification</vt:lpstr>
      <vt:lpstr>Activation Functions</vt:lpstr>
      <vt:lpstr>Activation Functions</vt:lpstr>
      <vt:lpstr>Underfitting and Overfitting</vt:lpstr>
      <vt:lpstr>Underfitting and Overfitting</vt:lpstr>
      <vt:lpstr>Underfitting and Overfitting</vt:lpstr>
      <vt:lpstr>Underfitting and Overfitting</vt:lpstr>
      <vt:lpstr>Underfitting and Overfitting</vt:lpstr>
      <vt:lpstr> Cross-validation https://www.geeksforgeeks.org/cross-validation-machine-learning/ </vt:lpstr>
      <vt:lpstr> Methods of Cross-validation https://www.geeksforgeeks.org/cross-validation-machine-learning/ </vt:lpstr>
      <vt:lpstr> Methods of Cross-validation https://www.geeksforgeeks.org/cross-validation-machine-learning/ </vt:lpstr>
      <vt:lpstr> K-fold Cross-validation https://www.geeksforgeeks.org/cross-validation-machine-learning/ </vt:lpstr>
      <vt:lpstr>PowerPoint Presentation</vt:lpstr>
      <vt:lpstr>PowerPoint Presentation</vt:lpstr>
      <vt:lpstr> K-fold Cross-validation https://www.geeksforgeeks.org/cross-validation-machine-learning/ </vt:lpstr>
      <vt:lpstr> K-fold Cross-validation https://www.geeksforgeeks.org/cross-validation-machine-learning/ </vt:lpstr>
    </vt:vector>
  </TitlesOfParts>
  <Company>University of Virginia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Anilkumar K.G</dc:creator>
  <cp:lastModifiedBy>SIDDHARTH KRISHNA</cp:lastModifiedBy>
  <cp:revision>1906</cp:revision>
  <cp:lastPrinted>1998-03-16T09:55:00Z</cp:lastPrinted>
  <dcterms:created xsi:type="dcterms:W3CDTF">2002-09-19T16:56:35Z</dcterms:created>
  <dcterms:modified xsi:type="dcterms:W3CDTF">2024-08-11T09:14:21Z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0x010100A803D7DD1D0BB8449E3E60626F7B1A99</vt:lpwstr>
  </property>
</Properties>
</file>